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7" r:id="rId13"/>
    <p:sldId id="325" r:id="rId14"/>
    <p:sldId id="326" r:id="rId15"/>
    <p:sldId id="328" r:id="rId16"/>
    <p:sldId id="32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585"/>
  </p:normalViewPr>
  <p:slideViewPr>
    <p:cSldViewPr snapToGrid="0">
      <p:cViewPr varScale="1">
        <p:scale>
          <a:sx n="91" d="100"/>
          <a:sy n="91" d="100"/>
        </p:scale>
        <p:origin x="10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2023-10-16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0B4-B777-44E8-B338-021FDD315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10/16/2023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015" y="839536"/>
            <a:ext cx="8332216" cy="3643822"/>
          </a:xfrm>
        </p:spPr>
        <p:txBody>
          <a:bodyPr anchor="ctr">
            <a:normAutofit/>
          </a:bodyPr>
          <a:lstStyle/>
          <a:p>
            <a:r>
              <a:rPr lang="en-US" sz="6600" dirty="0" err="1"/>
              <a:t>Mélységbecslés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Monokuláris</a:t>
            </a:r>
            <a:r>
              <a:rPr lang="en-US" dirty="0">
                <a:solidFill>
                  <a:schemeClr val="tx1"/>
                </a:solidFill>
              </a:rPr>
              <a:t> Depth Deep </a:t>
            </a:r>
            <a:r>
              <a:rPr lang="en-US" dirty="0" err="1">
                <a:solidFill>
                  <a:schemeClr val="tx1"/>
                </a:solidFill>
              </a:rPr>
              <a:t>Learninggel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kísérletek</a:t>
            </a:r>
            <a:r>
              <a:rPr lang="en-US" dirty="0"/>
              <a:t>: </a:t>
            </a:r>
            <a:r>
              <a:rPr lang="en-US" dirty="0" err="1"/>
              <a:t>Relatív</a:t>
            </a:r>
            <a:endParaRPr lang="en-US" dirty="0"/>
          </a:p>
          <a:p>
            <a:pPr lvl="1"/>
            <a:r>
              <a:rPr lang="en-US" dirty="0" err="1"/>
              <a:t>Skálainvariáns</a:t>
            </a:r>
            <a:r>
              <a:rPr lang="en-US" dirty="0"/>
              <a:t> Loss</a:t>
            </a:r>
            <a:endParaRPr lang="hu-HU" dirty="0"/>
          </a:p>
          <a:p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8B9BCB-C7FD-710D-E2E5-564D30D76AF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141413" y="3327536"/>
                <a:ext cx="4105800" cy="1517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4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400" i="0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8B9BCB-C7FD-710D-E2E5-564D30D7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3327536"/>
                <a:ext cx="4105800" cy="15177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36C7695-0B89-6998-9649-2B1C6105BE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33091" y="2238716"/>
            <a:ext cx="3514320" cy="36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10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Monokuláris</a:t>
            </a:r>
            <a:r>
              <a:rPr lang="en-US" dirty="0">
                <a:solidFill>
                  <a:schemeClr val="tx1"/>
                </a:solidFill>
              </a:rPr>
              <a:t> Depth Deep </a:t>
            </a:r>
            <a:r>
              <a:rPr lang="en-US" dirty="0" err="1">
                <a:solidFill>
                  <a:schemeClr val="tx1"/>
                </a:solidFill>
              </a:rPr>
              <a:t>Learninggel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Sima Encoder-Decoder </a:t>
            </a:r>
            <a:r>
              <a:rPr lang="en-US" dirty="0" err="1"/>
              <a:t>modell</a:t>
            </a:r>
            <a:endParaRPr lang="hu-HU" dirty="0"/>
          </a:p>
          <a:p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E94BC-3737-80BE-EC14-24156B86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51635" y="2740502"/>
            <a:ext cx="10036800" cy="3998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997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Relatív</a:t>
            </a:r>
            <a:r>
              <a:rPr lang="en-US" dirty="0">
                <a:solidFill>
                  <a:schemeClr val="tx1"/>
                </a:solidFill>
              </a:rPr>
              <a:t> Depth: </a:t>
            </a:r>
            <a:r>
              <a:rPr lang="en-US" dirty="0" err="1">
                <a:solidFill>
                  <a:schemeClr val="tx1"/>
                </a:solidFill>
              </a:rPr>
              <a:t>MiDAS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általánosítás</a:t>
            </a:r>
            <a:r>
              <a:rPr lang="en-US" dirty="0"/>
              <a:t>: </a:t>
            </a:r>
            <a:r>
              <a:rPr lang="en-US" dirty="0" err="1"/>
              <a:t>Több</a:t>
            </a:r>
            <a:r>
              <a:rPr lang="en-US" dirty="0"/>
              <a:t> dataset </a:t>
            </a:r>
            <a:r>
              <a:rPr lang="en-US" dirty="0" err="1"/>
              <a:t>kombinációja</a:t>
            </a:r>
            <a:endParaRPr lang="en-US" dirty="0"/>
          </a:p>
          <a:p>
            <a:pPr lvl="1"/>
            <a:r>
              <a:rPr lang="en-US" dirty="0" err="1"/>
              <a:t>Erős</a:t>
            </a:r>
            <a:r>
              <a:rPr lang="en-US" dirty="0"/>
              <a:t> baseline</a:t>
            </a:r>
          </a:p>
          <a:p>
            <a:r>
              <a:rPr lang="en-US" dirty="0"/>
              <a:t>Vannak Konvolúciós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változatok</a:t>
            </a:r>
            <a:r>
              <a:rPr lang="en-US" dirty="0"/>
              <a:t> is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37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Abszolút</a:t>
            </a:r>
            <a:r>
              <a:rPr lang="en-US" dirty="0">
                <a:solidFill>
                  <a:schemeClr val="tx1"/>
                </a:solidFill>
              </a:rPr>
              <a:t> Depth: </a:t>
            </a:r>
            <a:r>
              <a:rPr lang="en-US" dirty="0" err="1">
                <a:solidFill>
                  <a:schemeClr val="tx1"/>
                </a:solidFill>
              </a:rPr>
              <a:t>AdaBins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Ötlet</a:t>
            </a:r>
            <a:r>
              <a:rPr lang="en-US" dirty="0"/>
              <a:t> 1: </a:t>
            </a:r>
            <a:r>
              <a:rPr lang="en-US" dirty="0" err="1"/>
              <a:t>Hibrid</a:t>
            </a:r>
            <a:r>
              <a:rPr lang="en-US" dirty="0"/>
              <a:t> </a:t>
            </a:r>
            <a:r>
              <a:rPr lang="en-US" dirty="0" err="1"/>
              <a:t>regresszió</a:t>
            </a:r>
            <a:endParaRPr lang="en-US" dirty="0"/>
          </a:p>
          <a:p>
            <a:pPr lvl="1"/>
            <a:r>
              <a:rPr lang="en-US" dirty="0" err="1"/>
              <a:t>Diszkrét</a:t>
            </a:r>
            <a:r>
              <a:rPr lang="en-US" dirty="0"/>
              <a:t> depth </a:t>
            </a:r>
            <a:r>
              <a:rPr lang="en-US" dirty="0" err="1"/>
              <a:t>binek</a:t>
            </a:r>
            <a:r>
              <a:rPr lang="en-US" dirty="0"/>
              <a:t> </a:t>
            </a:r>
            <a:r>
              <a:rPr lang="en-US" dirty="0" err="1"/>
              <a:t>közt</a:t>
            </a:r>
            <a:r>
              <a:rPr lang="en-US" dirty="0"/>
              <a:t> </a:t>
            </a:r>
            <a:r>
              <a:rPr lang="en-US" dirty="0" err="1"/>
              <a:t>osztályozunk</a:t>
            </a:r>
            <a:r>
              <a:rPr lang="en-US" dirty="0"/>
              <a:t>: </a:t>
            </a:r>
            <a:r>
              <a:rPr lang="en-US" dirty="0" err="1"/>
              <a:t>Aboszulút</a:t>
            </a:r>
            <a:endParaRPr lang="en-US" dirty="0"/>
          </a:p>
          <a:p>
            <a:pPr lvl="1"/>
            <a:r>
              <a:rPr lang="en-US" dirty="0" err="1"/>
              <a:t>Bineken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regresszióval</a:t>
            </a:r>
            <a:r>
              <a:rPr lang="en-US" dirty="0"/>
              <a:t> </a:t>
            </a:r>
            <a:r>
              <a:rPr lang="en-US" dirty="0" err="1"/>
              <a:t>becsüljük</a:t>
            </a:r>
            <a:r>
              <a:rPr lang="en-US" dirty="0"/>
              <a:t> a depth-et: Fix </a:t>
            </a:r>
            <a:r>
              <a:rPr lang="en-US" dirty="0" err="1"/>
              <a:t>tartományon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relatív</a:t>
            </a:r>
            <a:endParaRPr lang="en-US" dirty="0"/>
          </a:p>
          <a:p>
            <a:r>
              <a:rPr lang="en-US" dirty="0" err="1"/>
              <a:t>Ötlet</a:t>
            </a:r>
            <a:r>
              <a:rPr lang="en-US" dirty="0"/>
              <a:t> 2: A bin-</a:t>
            </a:r>
            <a:r>
              <a:rPr lang="en-US" dirty="0" err="1"/>
              <a:t>eket</a:t>
            </a:r>
            <a:r>
              <a:rPr lang="en-US" dirty="0"/>
              <a:t> is </a:t>
            </a:r>
            <a:r>
              <a:rPr lang="en-US" dirty="0" err="1"/>
              <a:t>tanuljuk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datasethez</a:t>
            </a:r>
            <a:endParaRPr lang="en-US" dirty="0"/>
          </a:p>
          <a:p>
            <a:pPr lvl="1"/>
            <a:r>
              <a:rPr lang="en-US" dirty="0" err="1"/>
              <a:t>Képenként</a:t>
            </a:r>
            <a:r>
              <a:rPr lang="en-US" dirty="0"/>
              <a:t> </a:t>
            </a:r>
            <a:r>
              <a:rPr lang="en-US" dirty="0" err="1"/>
              <a:t>becsülünk</a:t>
            </a:r>
            <a:endParaRPr lang="hu-HU" dirty="0"/>
          </a:p>
          <a:p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04292-D7F1-8538-7DA8-32B7CDFE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66" y="3851219"/>
            <a:ext cx="4230969" cy="23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Abszolút</a:t>
            </a:r>
            <a:r>
              <a:rPr lang="en-US" dirty="0">
                <a:solidFill>
                  <a:schemeClr val="tx1"/>
                </a:solidFill>
              </a:rPr>
              <a:t> Depth: </a:t>
            </a:r>
            <a:r>
              <a:rPr lang="en-US" dirty="0" err="1">
                <a:solidFill>
                  <a:schemeClr val="tx1"/>
                </a:solidFill>
              </a:rPr>
              <a:t>AdaBins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Mini-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becsli</a:t>
            </a:r>
            <a:r>
              <a:rPr lang="en-US" dirty="0"/>
              <a:t> a depth-et</a:t>
            </a:r>
          </a:p>
          <a:p>
            <a:pPr lvl="1"/>
            <a:r>
              <a:rPr lang="en-US" dirty="0"/>
              <a:t>Gond: Nem </a:t>
            </a:r>
            <a:r>
              <a:rPr lang="en-US" dirty="0" err="1"/>
              <a:t>általánosít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domainek</a:t>
            </a:r>
            <a:r>
              <a:rPr lang="en-US" dirty="0"/>
              <a:t> </a:t>
            </a:r>
            <a:r>
              <a:rPr lang="en-US" dirty="0" err="1"/>
              <a:t>közt</a:t>
            </a:r>
            <a:endParaRPr lang="hu-HU" dirty="0"/>
          </a:p>
          <a:p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0A29C-61ED-65A9-6D71-401C9995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56" y="4432347"/>
            <a:ext cx="11039475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847A63-28A8-947B-A0D2-39546DFC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246" y="1597572"/>
            <a:ext cx="5088385" cy="27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Abszolút</a:t>
            </a:r>
            <a:r>
              <a:rPr lang="en-US" dirty="0">
                <a:solidFill>
                  <a:schemeClr val="tx1"/>
                </a:solidFill>
              </a:rPr>
              <a:t> Depth: </a:t>
            </a:r>
            <a:r>
              <a:rPr lang="en-US" dirty="0" err="1">
                <a:solidFill>
                  <a:schemeClr val="tx1"/>
                </a:solidFill>
              </a:rPr>
              <a:t>ZoeDepth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MiDaS-ra</a:t>
            </a:r>
            <a:r>
              <a:rPr lang="en-US" dirty="0"/>
              <a:t> </a:t>
            </a:r>
            <a:r>
              <a:rPr lang="en-US" dirty="0" err="1"/>
              <a:t>alapszik</a:t>
            </a:r>
            <a:endParaRPr lang="en-US" dirty="0"/>
          </a:p>
          <a:p>
            <a:r>
              <a:rPr lang="en-US" dirty="0" err="1"/>
              <a:t>Szintén</a:t>
            </a:r>
            <a:r>
              <a:rPr lang="en-US" dirty="0"/>
              <a:t> </a:t>
            </a:r>
            <a:r>
              <a:rPr lang="en-US" dirty="0" err="1"/>
              <a:t>bineket</a:t>
            </a:r>
            <a:r>
              <a:rPr lang="en-US" dirty="0"/>
              <a:t> </a:t>
            </a:r>
            <a:r>
              <a:rPr lang="en-US" dirty="0" err="1"/>
              <a:t>használ</a:t>
            </a:r>
            <a:endParaRPr lang="en-US" dirty="0"/>
          </a:p>
          <a:p>
            <a:r>
              <a:rPr lang="en-US" dirty="0" err="1"/>
              <a:t>Általánosítás</a:t>
            </a:r>
            <a:endParaRPr lang="hu-HU" dirty="0"/>
          </a:p>
          <a:p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E39D9-BBAF-349B-6B61-139C4CF6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82" y="3347736"/>
            <a:ext cx="11287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Abszolút</a:t>
            </a:r>
            <a:r>
              <a:rPr lang="en-US" dirty="0">
                <a:solidFill>
                  <a:schemeClr val="tx1"/>
                </a:solidFill>
              </a:rPr>
              <a:t> Depth: </a:t>
            </a:r>
            <a:r>
              <a:rPr lang="en-US" dirty="0" err="1">
                <a:solidFill>
                  <a:schemeClr val="tx1"/>
                </a:solidFill>
              </a:rPr>
              <a:t>ZoeDepth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Metric Bins </a:t>
            </a:r>
            <a:r>
              <a:rPr lang="en-US" dirty="0" err="1"/>
              <a:t>modul</a:t>
            </a:r>
            <a:endParaRPr lang="en-US" dirty="0"/>
          </a:p>
          <a:p>
            <a:pPr lvl="1"/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szint</a:t>
            </a:r>
            <a:r>
              <a:rPr lang="en-US" dirty="0"/>
              <a:t>: bin </a:t>
            </a:r>
            <a:r>
              <a:rPr lang="en-US" dirty="0" err="1"/>
              <a:t>centerek</a:t>
            </a:r>
            <a:endParaRPr lang="en-US" dirty="0"/>
          </a:p>
          <a:p>
            <a:pPr lvl="1"/>
            <a:r>
              <a:rPr lang="en-US" dirty="0" err="1"/>
              <a:t>Többi</a:t>
            </a:r>
            <a:r>
              <a:rPr lang="en-US" dirty="0"/>
              <a:t> </a:t>
            </a:r>
            <a:r>
              <a:rPr lang="en-US" dirty="0" err="1"/>
              <a:t>szint</a:t>
            </a:r>
            <a:r>
              <a:rPr lang="en-US" dirty="0"/>
              <a:t>: </a:t>
            </a:r>
            <a:r>
              <a:rPr lang="en-US" dirty="0" err="1"/>
              <a:t>attraktorok</a:t>
            </a:r>
            <a:endParaRPr lang="en-US" dirty="0"/>
          </a:p>
          <a:p>
            <a:pPr lvl="2"/>
            <a:r>
              <a:rPr lang="en-US" dirty="0"/>
              <a:t>Bin </a:t>
            </a:r>
            <a:r>
              <a:rPr lang="en-US" dirty="0" err="1"/>
              <a:t>centereket</a:t>
            </a:r>
            <a:r>
              <a:rPr lang="en-US" dirty="0"/>
              <a:t> </a:t>
            </a:r>
            <a:r>
              <a:rPr lang="en-US" dirty="0" err="1"/>
              <a:t>huzigálják</a:t>
            </a:r>
            <a:endParaRPr lang="hu-HU" dirty="0"/>
          </a:p>
          <a:p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9BF0B-02ED-2EF7-FEAD-1D43D18A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29" y="1675051"/>
            <a:ext cx="6776671" cy="48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1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3D </a:t>
            </a:r>
            <a:r>
              <a:rPr lang="en-US" dirty="0" err="1">
                <a:solidFill>
                  <a:schemeClr val="tx1"/>
                </a:solidFill>
              </a:rPr>
              <a:t>Adatok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Kamerától</a:t>
            </a:r>
            <a:r>
              <a:rPr lang="en-US" dirty="0"/>
              <a:t> </a:t>
            </a:r>
            <a:r>
              <a:rPr lang="en-US" dirty="0" err="1"/>
              <a:t>mért</a:t>
            </a:r>
            <a:r>
              <a:rPr lang="en-US" dirty="0"/>
              <a:t> </a:t>
            </a:r>
            <a:r>
              <a:rPr lang="en-US" dirty="0" err="1"/>
              <a:t>távolság</a:t>
            </a:r>
            <a:endParaRPr lang="en-US" dirty="0"/>
          </a:p>
          <a:p>
            <a:pPr lvl="1"/>
            <a:r>
              <a:rPr lang="en-US" dirty="0" err="1"/>
              <a:t>Sztereo</a:t>
            </a:r>
            <a:r>
              <a:rPr lang="en-US" dirty="0"/>
              <a:t> </a:t>
            </a:r>
            <a:r>
              <a:rPr lang="en-US" dirty="0" err="1"/>
              <a:t>Szenzor</a:t>
            </a:r>
            <a:endParaRPr lang="en-US" dirty="0"/>
          </a:p>
          <a:p>
            <a:pPr lvl="1"/>
            <a:r>
              <a:rPr lang="en-US" dirty="0" err="1"/>
              <a:t>Infrás</a:t>
            </a:r>
            <a:r>
              <a:rPr lang="en-US" dirty="0"/>
              <a:t> </a:t>
            </a:r>
            <a:r>
              <a:rPr lang="en-US" dirty="0" err="1"/>
              <a:t>Szenzor</a:t>
            </a:r>
            <a:endParaRPr lang="en-US" dirty="0"/>
          </a:p>
          <a:p>
            <a:endParaRPr lang="en-US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5A870-4BC0-E1DB-59D6-E9E0C625EF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26356" y="1675051"/>
            <a:ext cx="4762079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3A473-027B-D2CB-E36C-07ADBDA1FB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082" y="3429000"/>
            <a:ext cx="4689360" cy="31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DC6B0-D181-8AEC-D70E-A234B1BC06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61955" y="3429000"/>
            <a:ext cx="6126480" cy="319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 </a:t>
            </a:r>
            <a:r>
              <a:rPr lang="en-US" dirty="0" err="1">
                <a:solidFill>
                  <a:schemeClr val="tx1"/>
                </a:solidFill>
              </a:rPr>
              <a:t>Sztereo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Csak</a:t>
            </a:r>
            <a:r>
              <a:rPr lang="en-US" dirty="0"/>
              <a:t> x </a:t>
            </a:r>
            <a:r>
              <a:rPr lang="en-US" dirty="0" err="1"/>
              <a:t>irányban</a:t>
            </a:r>
            <a:r>
              <a:rPr lang="en-US" dirty="0"/>
              <a:t> van </a:t>
            </a:r>
            <a:r>
              <a:rPr lang="en-US" dirty="0" err="1"/>
              <a:t>elmozdulás</a:t>
            </a:r>
            <a:endParaRPr lang="en-US" dirty="0"/>
          </a:p>
          <a:p>
            <a:pPr lvl="1"/>
            <a:r>
              <a:rPr lang="en-US" dirty="0" err="1"/>
              <a:t>Transzformációval</a:t>
            </a:r>
            <a:r>
              <a:rPr lang="en-US" dirty="0"/>
              <a:t> is </a:t>
            </a:r>
            <a:r>
              <a:rPr lang="en-US" dirty="0" err="1"/>
              <a:t>elérhető</a:t>
            </a:r>
            <a:r>
              <a:rPr lang="en-US" dirty="0"/>
              <a:t>: </a:t>
            </a:r>
            <a:r>
              <a:rPr lang="en-US" dirty="0" err="1"/>
              <a:t>rektifikáció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F267A-D286-0C35-F781-EA60AF4C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90874" y="2546556"/>
            <a:ext cx="8007076" cy="390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41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Sztereo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Feladat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3D </a:t>
            </a:r>
            <a:r>
              <a:rPr lang="en-US" dirty="0" err="1"/>
              <a:t>Rekonstrukcióhoz</a:t>
            </a:r>
            <a:r>
              <a:rPr lang="en-US" dirty="0"/>
              <a:t>/</a:t>
            </a:r>
            <a:r>
              <a:rPr lang="en-US" dirty="0" err="1"/>
              <a:t>Rektifikációhoz</a:t>
            </a:r>
            <a:r>
              <a:rPr lang="en-US" dirty="0"/>
              <a:t> </a:t>
            </a:r>
            <a:r>
              <a:rPr lang="en-US" dirty="0" err="1"/>
              <a:t>ismerni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a </a:t>
            </a:r>
            <a:r>
              <a:rPr lang="en-US" dirty="0" err="1"/>
              <a:t>geometriát</a:t>
            </a:r>
            <a:endParaRPr lang="en-US" dirty="0"/>
          </a:p>
          <a:p>
            <a:pPr lvl="1"/>
            <a:r>
              <a:rPr lang="en-US" dirty="0"/>
              <a:t>Fix </a:t>
            </a:r>
            <a:r>
              <a:rPr lang="en-US" dirty="0" err="1"/>
              <a:t>kamerák</a:t>
            </a:r>
            <a:r>
              <a:rPr lang="en-US" dirty="0"/>
              <a:t>: </a:t>
            </a:r>
            <a:r>
              <a:rPr lang="en-US" dirty="0" err="1"/>
              <a:t>előzetes</a:t>
            </a:r>
            <a:r>
              <a:rPr lang="en-US" dirty="0"/>
              <a:t> </a:t>
            </a:r>
            <a:r>
              <a:rPr lang="en-US" dirty="0" err="1"/>
              <a:t>kalibráció</a:t>
            </a:r>
            <a:endParaRPr lang="en-US" dirty="0"/>
          </a:p>
          <a:p>
            <a:pPr lvl="1"/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: </a:t>
            </a:r>
            <a:r>
              <a:rPr lang="en-US" dirty="0" err="1"/>
              <a:t>Képek</a:t>
            </a:r>
            <a:r>
              <a:rPr lang="en-US" dirty="0"/>
              <a:t> </a:t>
            </a:r>
            <a:r>
              <a:rPr lang="en-US" dirty="0" err="1"/>
              <a:t>közti</a:t>
            </a:r>
            <a:r>
              <a:rPr lang="en-US" dirty="0"/>
              <a:t> </a:t>
            </a:r>
            <a:r>
              <a:rPr lang="en-US" dirty="0" err="1"/>
              <a:t>matchelések</a:t>
            </a:r>
            <a:r>
              <a:rPr lang="en-US" dirty="0"/>
              <a:t> (SIFT)</a:t>
            </a:r>
          </a:p>
          <a:p>
            <a:pPr lvl="2"/>
            <a:r>
              <a:rPr lang="en-US" dirty="0" err="1"/>
              <a:t>Skálainvariancia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03FE7-7C49-C591-02DB-78B01ECB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b="16564"/>
          <a:stretch>
            <a:fillRect/>
          </a:stretch>
        </p:blipFill>
        <p:spPr>
          <a:xfrm>
            <a:off x="5854677" y="2697840"/>
            <a:ext cx="6149175" cy="32299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AEA4A8-AECC-CFB1-501C-9ACAB74D7B62}"/>
              </a:ext>
            </a:extLst>
          </p:cNvPr>
          <p:cNvSpPr/>
          <p:nvPr/>
        </p:nvSpPr>
        <p:spPr>
          <a:xfrm rot="1378200">
            <a:off x="6443485" y="4589437"/>
            <a:ext cx="4952152" cy="21709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11" h="7485">
                <a:moveTo>
                  <a:pt x="0" y="7485"/>
                </a:moveTo>
                <a:cubicBezTo>
                  <a:pt x="10770" y="7485"/>
                  <a:pt x="17911" y="0"/>
                  <a:pt x="17911" y="0"/>
                </a:cubicBezTo>
              </a:path>
            </a:pathLst>
          </a:custGeom>
          <a:noFill/>
          <a:ln w="29160">
            <a:solidFill>
              <a:srgbClr val="EF413D"/>
            </a:solidFill>
            <a:prstDash val="solid"/>
            <a:tailEnd type="arrow"/>
          </a:ln>
        </p:spPr>
        <p:txBody>
          <a:bodyPr wrap="none" lIns="14400" tIns="14400" rIns="14400" bIns="1440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28CA-CFE3-D5BC-5E71-D4E88060E814}"/>
              </a:ext>
            </a:extLst>
          </p:cNvPr>
          <p:cNvSpPr txBox="1"/>
          <p:nvPr/>
        </p:nvSpPr>
        <p:spPr>
          <a:xfrm>
            <a:off x="8542321" y="6237889"/>
            <a:ext cx="754479" cy="444758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0" i="0" u="none" strike="noStrike" kern="1200" dirty="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[R t]</a:t>
            </a:r>
          </a:p>
        </p:txBody>
      </p:sp>
    </p:spTree>
    <p:extLst>
      <p:ext uri="{BB962C8B-B14F-4D97-AF65-F5344CB8AC3E}">
        <p14:creationId xmlns:p14="http://schemas.microsoft.com/office/powerpoint/2010/main" val="93988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Diszparitás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Rektifikált</a:t>
            </a:r>
            <a:r>
              <a:rPr lang="en-US" dirty="0"/>
              <a:t> </a:t>
            </a:r>
            <a:r>
              <a:rPr lang="en-US" dirty="0" err="1"/>
              <a:t>képpár</a:t>
            </a:r>
            <a:r>
              <a:rPr lang="en-US" dirty="0"/>
              <a:t>: Az x </a:t>
            </a:r>
            <a:r>
              <a:rPr lang="en-US" dirty="0" err="1"/>
              <a:t>irányú</a:t>
            </a:r>
            <a:r>
              <a:rPr lang="en-US" dirty="0"/>
              <a:t> </a:t>
            </a:r>
            <a:r>
              <a:rPr lang="en-US" dirty="0" err="1"/>
              <a:t>távolság</a:t>
            </a:r>
            <a:r>
              <a:rPr lang="en-US" dirty="0"/>
              <a:t> a </a:t>
            </a:r>
            <a:r>
              <a:rPr lang="en-US" dirty="0" err="1"/>
              <a:t>pont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párja</a:t>
            </a:r>
            <a:r>
              <a:rPr lang="en-US" dirty="0"/>
              <a:t> </a:t>
            </a:r>
            <a:r>
              <a:rPr lang="en-US" dirty="0" err="1"/>
              <a:t>közt</a:t>
            </a:r>
            <a:endParaRPr lang="en-US" dirty="0"/>
          </a:p>
          <a:p>
            <a:pPr lvl="1"/>
            <a:r>
              <a:rPr lang="en-US" dirty="0"/>
              <a:t>Block Matching</a:t>
            </a:r>
          </a:p>
          <a:p>
            <a:pPr lvl="1"/>
            <a:r>
              <a:rPr lang="en-US" dirty="0"/>
              <a:t>Belief Propagation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5A680-E0BE-B1F9-A647-58364399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84274" y="2541983"/>
            <a:ext cx="5307725" cy="3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80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 Matching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Brute Force </a:t>
            </a:r>
            <a:r>
              <a:rPr lang="en-US" dirty="0" err="1"/>
              <a:t>négyzetes</a:t>
            </a:r>
            <a:r>
              <a:rPr lang="en-US" dirty="0"/>
              <a:t> </a:t>
            </a:r>
            <a:r>
              <a:rPr lang="en-US" dirty="0" err="1"/>
              <a:t>hiba</a:t>
            </a:r>
            <a:endParaRPr lang="en-US" dirty="0"/>
          </a:p>
          <a:p>
            <a:r>
              <a:rPr lang="en-US" dirty="0"/>
              <a:t>Semi-Global Block Matching</a:t>
            </a:r>
          </a:p>
          <a:p>
            <a:pPr lvl="1"/>
            <a:r>
              <a:rPr lang="en-US" dirty="0"/>
              <a:t>Extra </a:t>
            </a:r>
            <a:r>
              <a:rPr lang="en-US" dirty="0" err="1"/>
              <a:t>simasági</a:t>
            </a:r>
            <a:r>
              <a:rPr lang="en-US" dirty="0"/>
              <a:t> </a:t>
            </a:r>
            <a:r>
              <a:rPr lang="en-US" dirty="0" err="1"/>
              <a:t>kirtérium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25022-8087-AB58-1486-8E13B19538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18288" y="3229679"/>
            <a:ext cx="4378599" cy="326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GM: A Significantly More Global Matching for Stereovision">
            <a:extLst>
              <a:ext uri="{FF2B5EF4-FFF2-40B4-BE49-F238E27FC236}">
                <a16:creationId xmlns:a16="http://schemas.microsoft.com/office/drawing/2014/main" id="{38B11856-036E-5509-5544-B0BAF207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05" y="3229679"/>
            <a:ext cx="4378599" cy="32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9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Belief Propagation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Szomszédos</a:t>
            </a:r>
            <a:r>
              <a:rPr lang="en-US" dirty="0"/>
              <a:t> </a:t>
            </a:r>
            <a:r>
              <a:rPr lang="en-US" dirty="0" err="1"/>
              <a:t>pixelek</a:t>
            </a:r>
            <a:r>
              <a:rPr lang="en-US" dirty="0"/>
              <a:t> </a:t>
            </a:r>
            <a:r>
              <a:rPr lang="en-US" dirty="0" err="1"/>
              <a:t>updatelik</a:t>
            </a:r>
            <a:r>
              <a:rPr lang="en-US" dirty="0"/>
              <a:t> </a:t>
            </a:r>
            <a:r>
              <a:rPr lang="en-US" dirty="0" err="1"/>
              <a:t>egymást</a:t>
            </a:r>
            <a:r>
              <a:rPr lang="en-US" dirty="0"/>
              <a:t> </a:t>
            </a:r>
            <a:r>
              <a:rPr lang="en-US" dirty="0" err="1"/>
              <a:t>iteratívan</a:t>
            </a:r>
            <a:endParaRPr lang="en-US" dirty="0"/>
          </a:p>
          <a:p>
            <a:r>
              <a:rPr lang="en-US" dirty="0"/>
              <a:t>Belief: </a:t>
            </a:r>
            <a:r>
              <a:rPr lang="en-US" dirty="0" err="1"/>
              <a:t>Adott</a:t>
            </a:r>
            <a:r>
              <a:rPr lang="en-US" dirty="0"/>
              <a:t> pixel </a:t>
            </a:r>
            <a:r>
              <a:rPr lang="en-US" dirty="0" err="1"/>
              <a:t>diszparitásának</a:t>
            </a:r>
            <a:r>
              <a:rPr lang="en-US" dirty="0"/>
              <a:t> </a:t>
            </a:r>
            <a:r>
              <a:rPr lang="en-US" dirty="0" err="1"/>
              <a:t>eloszlása</a:t>
            </a:r>
            <a:endParaRPr lang="en-US" dirty="0"/>
          </a:p>
          <a:p>
            <a:r>
              <a:rPr lang="en-US" dirty="0" err="1"/>
              <a:t>Algoritmus</a:t>
            </a:r>
            <a:endParaRPr lang="en-US" dirty="0"/>
          </a:p>
          <a:p>
            <a:pPr lvl="1"/>
            <a:r>
              <a:rPr lang="en-US" dirty="0"/>
              <a:t>1. </a:t>
            </a:r>
            <a:r>
              <a:rPr lang="hu-HU" dirty="0"/>
              <a:t>Kezdeti eloszlás: </a:t>
            </a:r>
            <a:r>
              <a:rPr lang="hu-HU" dirty="0" err="1"/>
              <a:t>pl</a:t>
            </a:r>
            <a:r>
              <a:rPr lang="hu-HU" dirty="0"/>
              <a:t> </a:t>
            </a:r>
            <a:r>
              <a:rPr lang="hu-HU" dirty="0" err="1"/>
              <a:t>Block</a:t>
            </a:r>
            <a:r>
              <a:rPr lang="hu-HU" dirty="0"/>
              <a:t> Matching hibák alapján</a:t>
            </a:r>
          </a:p>
          <a:p>
            <a:pPr lvl="1"/>
            <a:r>
              <a:rPr lang="hu-HU" dirty="0"/>
              <a:t>2. Iteráció:</a:t>
            </a:r>
          </a:p>
          <a:p>
            <a:pPr lvl="2"/>
            <a:r>
              <a:rPr lang="hu-HU" dirty="0"/>
              <a:t>2.1 Új üzenetek számítása a </a:t>
            </a:r>
            <a:r>
              <a:rPr lang="en-US" dirty="0"/>
              <a:t>Belief</a:t>
            </a:r>
            <a:r>
              <a:rPr lang="hu-HU" dirty="0"/>
              <a:t> alapján</a:t>
            </a:r>
          </a:p>
          <a:p>
            <a:pPr lvl="2"/>
            <a:r>
              <a:rPr lang="hu-HU" dirty="0"/>
              <a:t>2.2 Új </a:t>
            </a:r>
            <a:r>
              <a:rPr lang="en-US" dirty="0"/>
              <a:t>Belief</a:t>
            </a:r>
            <a:r>
              <a:rPr lang="hu-HU" dirty="0"/>
              <a:t> számolása a szomszédok üzenete alapján</a:t>
            </a:r>
          </a:p>
          <a:p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6AD73-F23F-67B5-A41D-C4572AB545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85888" y="2740502"/>
            <a:ext cx="5306112" cy="3925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014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Általános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módszerek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Minden </a:t>
            </a:r>
            <a:r>
              <a:rPr lang="en-US" dirty="0" err="1"/>
              <a:t>irányú</a:t>
            </a:r>
            <a:r>
              <a:rPr lang="en-US" dirty="0"/>
              <a:t> </a:t>
            </a:r>
            <a:r>
              <a:rPr lang="en-US" dirty="0" err="1"/>
              <a:t>elmozdulás</a:t>
            </a:r>
            <a:r>
              <a:rPr lang="en-US" dirty="0"/>
              <a:t> (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rektifikáció</a:t>
            </a:r>
            <a:r>
              <a:rPr lang="en-US" dirty="0"/>
              <a:t>)</a:t>
            </a:r>
          </a:p>
          <a:p>
            <a:r>
              <a:rPr lang="en-US" dirty="0"/>
              <a:t>Optical Flow: </a:t>
            </a:r>
            <a:r>
              <a:rPr lang="en-US" dirty="0" err="1"/>
              <a:t>Gyors</a:t>
            </a:r>
            <a:r>
              <a:rPr lang="en-US" dirty="0"/>
              <a:t>, </a:t>
            </a:r>
            <a:r>
              <a:rPr lang="en-US" dirty="0" err="1"/>
              <a:t>sűrű</a:t>
            </a:r>
            <a:r>
              <a:rPr lang="en-US" dirty="0"/>
              <a:t>, </a:t>
            </a:r>
            <a:r>
              <a:rPr lang="en-US" dirty="0" err="1"/>
              <a:t>kis</a:t>
            </a:r>
            <a:r>
              <a:rPr lang="en-US" dirty="0"/>
              <a:t> </a:t>
            </a:r>
            <a:r>
              <a:rPr lang="en-US" dirty="0" err="1"/>
              <a:t>elmozdulás</a:t>
            </a:r>
            <a:r>
              <a:rPr lang="en-US" dirty="0"/>
              <a:t> -&gt; </a:t>
            </a:r>
            <a:r>
              <a:rPr lang="en-US" dirty="0" err="1"/>
              <a:t>Videó</a:t>
            </a:r>
            <a:r>
              <a:rPr lang="en-US" dirty="0"/>
              <a:t> stream</a:t>
            </a:r>
          </a:p>
          <a:p>
            <a:r>
              <a:rPr lang="en-US" dirty="0"/>
              <a:t>SIFT/SUFT/</a:t>
            </a:r>
            <a:r>
              <a:rPr lang="en-US" dirty="0" err="1"/>
              <a:t>stb</a:t>
            </a:r>
            <a:r>
              <a:rPr lang="en-US" dirty="0"/>
              <a:t>: </a:t>
            </a:r>
            <a:r>
              <a:rPr lang="en-US" dirty="0" err="1"/>
              <a:t>Lassú</a:t>
            </a:r>
            <a:r>
              <a:rPr lang="en-US" dirty="0"/>
              <a:t>, </a:t>
            </a:r>
            <a:r>
              <a:rPr lang="en-US" dirty="0" err="1"/>
              <a:t>Ritka</a:t>
            </a:r>
            <a:r>
              <a:rPr lang="en-US" dirty="0"/>
              <a:t>, </a:t>
            </a:r>
            <a:r>
              <a:rPr lang="en-US" dirty="0" err="1"/>
              <a:t>Bármilyen</a:t>
            </a:r>
            <a:r>
              <a:rPr lang="en-US" dirty="0"/>
              <a:t> </a:t>
            </a:r>
            <a:r>
              <a:rPr lang="en-US" dirty="0" err="1"/>
              <a:t>elmozdulás</a:t>
            </a:r>
            <a:r>
              <a:rPr lang="en-US" dirty="0"/>
              <a:t> -&gt; Random </a:t>
            </a:r>
            <a:r>
              <a:rPr lang="en-US" dirty="0" err="1"/>
              <a:t>képek</a:t>
            </a:r>
            <a:r>
              <a:rPr lang="en-US" dirty="0"/>
              <a:t>, </a:t>
            </a:r>
            <a:r>
              <a:rPr lang="en-US" dirty="0" err="1"/>
              <a:t>kalibráció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99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Kalibráció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Hatása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Fix </a:t>
            </a:r>
            <a:r>
              <a:rPr lang="en-US" dirty="0" err="1"/>
              <a:t>kamerák</a:t>
            </a:r>
            <a:r>
              <a:rPr lang="en-US" dirty="0"/>
              <a:t>, </a:t>
            </a:r>
            <a:r>
              <a:rPr lang="en-US" dirty="0" err="1"/>
              <a:t>ismert</a:t>
            </a:r>
            <a:r>
              <a:rPr lang="en-US" dirty="0"/>
              <a:t> </a:t>
            </a:r>
            <a:r>
              <a:rPr lang="en-US" dirty="0" err="1"/>
              <a:t>kalibráció</a:t>
            </a:r>
            <a:r>
              <a:rPr lang="en-US" dirty="0"/>
              <a:t> -&gt; </a:t>
            </a:r>
            <a:r>
              <a:rPr lang="en-US" dirty="0" err="1"/>
              <a:t>Metrikus</a:t>
            </a:r>
            <a:r>
              <a:rPr lang="en-US" dirty="0"/>
              <a:t> Depth</a:t>
            </a:r>
          </a:p>
          <a:p>
            <a:r>
              <a:rPr lang="en-US" dirty="0" err="1"/>
              <a:t>Egy</a:t>
            </a:r>
            <a:r>
              <a:rPr lang="en-US" dirty="0"/>
              <a:t>, </a:t>
            </a:r>
            <a:r>
              <a:rPr lang="en-US" dirty="0" err="1"/>
              <a:t>mozgó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, </a:t>
            </a:r>
            <a:r>
              <a:rPr lang="en-US" dirty="0" err="1"/>
              <a:t>elmozdulást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számoljuk</a:t>
            </a:r>
            <a:r>
              <a:rPr lang="en-US" dirty="0"/>
              <a:t> -&gt; </a:t>
            </a:r>
            <a:r>
              <a:rPr lang="en-US" dirty="0" err="1"/>
              <a:t>Relatív</a:t>
            </a:r>
            <a:r>
              <a:rPr lang="en-US" dirty="0"/>
              <a:t> Depth</a:t>
            </a:r>
          </a:p>
          <a:p>
            <a:pPr lvl="1"/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távolság</a:t>
            </a:r>
            <a:r>
              <a:rPr lang="en-US" dirty="0"/>
              <a:t> </a:t>
            </a:r>
            <a:r>
              <a:rPr lang="en-US" dirty="0" err="1"/>
              <a:t>ismeretéből</a:t>
            </a:r>
            <a:r>
              <a:rPr lang="en-US" dirty="0"/>
              <a:t> </a:t>
            </a:r>
            <a:r>
              <a:rPr lang="en-US" dirty="0" err="1"/>
              <a:t>abszulúttá</a:t>
            </a:r>
            <a:r>
              <a:rPr lang="en-US" dirty="0"/>
              <a:t> </a:t>
            </a:r>
            <a:r>
              <a:rPr lang="en-US" dirty="0" err="1"/>
              <a:t>tehető</a:t>
            </a:r>
            <a:endParaRPr lang="en-US" dirty="0"/>
          </a:p>
          <a:p>
            <a:r>
              <a:rPr lang="en-US" dirty="0" err="1"/>
              <a:t>Belső</a:t>
            </a:r>
            <a:r>
              <a:rPr lang="en-US" dirty="0"/>
              <a:t> </a:t>
            </a:r>
            <a:r>
              <a:rPr lang="en-US" dirty="0" err="1"/>
              <a:t>paramétereket</a:t>
            </a:r>
            <a:r>
              <a:rPr lang="en-US" dirty="0"/>
              <a:t> </a:t>
            </a: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ismerjük</a:t>
            </a:r>
            <a:r>
              <a:rPr lang="en-US" dirty="0"/>
              <a:t>!</a:t>
            </a:r>
            <a:endParaRPr lang="hu-HU" dirty="0"/>
          </a:p>
          <a:p>
            <a:endParaRPr lang="hu-HU" dirty="0"/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17D1D19C-0FF1-277B-FE98-FDDDE9BB2103}"/>
              </a:ext>
            </a:extLst>
          </p:cNvPr>
          <p:cNvSpPr/>
          <p:nvPr/>
        </p:nvSpPr>
        <p:spPr>
          <a:xfrm>
            <a:off x="7989385" y="4373161"/>
            <a:ext cx="0" cy="640080"/>
          </a:xfrm>
          <a:prstGeom prst="line">
            <a:avLst/>
          </a:prstGeom>
          <a:noFill/>
          <a:ln w="36720">
            <a:solidFill>
              <a:srgbClr val="00AAAD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85997A6-EC66-A274-7516-C7D17DCA0614}"/>
              </a:ext>
            </a:extLst>
          </p:cNvPr>
          <p:cNvSpPr/>
          <p:nvPr/>
        </p:nvSpPr>
        <p:spPr>
          <a:xfrm flipH="1">
            <a:off x="7989385" y="5744761"/>
            <a:ext cx="1371600" cy="0"/>
          </a:xfrm>
          <a:prstGeom prst="line">
            <a:avLst/>
          </a:prstGeom>
          <a:noFill/>
          <a:ln w="36720">
            <a:solidFill>
              <a:srgbClr val="00AAAD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2E648749-6E1A-40A4-6ECE-D81D5226485D}"/>
              </a:ext>
            </a:extLst>
          </p:cNvPr>
          <p:cNvSpPr/>
          <p:nvPr/>
        </p:nvSpPr>
        <p:spPr>
          <a:xfrm flipV="1">
            <a:off x="9360985" y="4373161"/>
            <a:ext cx="0" cy="1371600"/>
          </a:xfrm>
          <a:prstGeom prst="line">
            <a:avLst/>
          </a:prstGeom>
          <a:noFill/>
          <a:ln w="36720">
            <a:solidFill>
              <a:srgbClr val="00AAAD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D5CACF9-2417-74B6-C459-ED5E23A8F1AA}"/>
              </a:ext>
            </a:extLst>
          </p:cNvPr>
          <p:cNvSpPr/>
          <p:nvPr/>
        </p:nvSpPr>
        <p:spPr>
          <a:xfrm>
            <a:off x="7989385" y="4373161"/>
            <a:ext cx="1371600" cy="0"/>
          </a:xfrm>
          <a:prstGeom prst="line">
            <a:avLst/>
          </a:prstGeom>
          <a:noFill/>
          <a:ln w="36720">
            <a:solidFill>
              <a:srgbClr val="00AAAD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F4EE0FC9-3621-4094-D379-F38A41278A44}"/>
              </a:ext>
            </a:extLst>
          </p:cNvPr>
          <p:cNvSpPr/>
          <p:nvPr/>
        </p:nvSpPr>
        <p:spPr>
          <a:xfrm flipV="1">
            <a:off x="7989385" y="5104681"/>
            <a:ext cx="0" cy="640080"/>
          </a:xfrm>
          <a:prstGeom prst="line">
            <a:avLst/>
          </a:prstGeom>
          <a:noFill/>
          <a:ln w="36720">
            <a:solidFill>
              <a:srgbClr val="00AAAD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B7A3BC5-F82B-758D-E93E-63A70ED2BDCB}"/>
              </a:ext>
            </a:extLst>
          </p:cNvPr>
          <p:cNvSpPr/>
          <p:nvPr/>
        </p:nvSpPr>
        <p:spPr>
          <a:xfrm flipV="1">
            <a:off x="5310265" y="4373161"/>
            <a:ext cx="0" cy="689760"/>
          </a:xfrm>
          <a:prstGeom prst="line">
            <a:avLst/>
          </a:prstGeom>
          <a:noFill/>
          <a:ln w="36720">
            <a:solidFill>
              <a:srgbClr val="ED1C24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A1B28C6C-37E7-235C-AD33-25193BC89568}"/>
              </a:ext>
            </a:extLst>
          </p:cNvPr>
          <p:cNvSpPr/>
          <p:nvPr/>
        </p:nvSpPr>
        <p:spPr>
          <a:xfrm flipV="1">
            <a:off x="9360985" y="5062921"/>
            <a:ext cx="0" cy="365760"/>
          </a:xfrm>
          <a:prstGeom prst="line">
            <a:avLst/>
          </a:prstGeom>
          <a:noFill/>
          <a:ln w="36720">
            <a:solidFill>
              <a:srgbClr val="ED1C24"/>
            </a:solidFill>
            <a:prstDash val="solid"/>
          </a:ln>
        </p:spPr>
        <p:txBody>
          <a:bodyPr wrap="none" lIns="18360" tIns="18360" rIns="18360" bIns="18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B5E61AB1-EC18-7D11-4513-0000F4C6BF25}"/>
              </a:ext>
            </a:extLst>
          </p:cNvPr>
          <p:cNvSpPr/>
          <p:nvPr/>
        </p:nvSpPr>
        <p:spPr>
          <a:xfrm>
            <a:off x="5310265" y="5062921"/>
            <a:ext cx="267912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wrap="none" lIns="9360" tIns="9360" rIns="9360" bIns="9360" anchor="ctr" compatLnSpc="0"/>
          <a:lstStyle/>
          <a:p>
            <a:pPr lvl="0" algn="ctr" hangingPunct="0">
              <a:buNone/>
              <a:tabLst/>
            </a:pPr>
            <a:r>
              <a:rPr lang="en-US" sz="2400" dirty="0">
                <a:latin typeface="Times New Roman" pitchFamily="18"/>
                <a:ea typeface="Arial Unicode MS" pitchFamily="2"/>
                <a:cs typeface="Tahoma" pitchFamily="2"/>
              </a:rPr>
              <a:t>                          </a:t>
            </a:r>
            <a:r>
              <a:rPr lang="hu-HU" sz="2400" dirty="0">
                <a:latin typeface="Times New Roman" pitchFamily="18"/>
                <a:ea typeface="Arial Unicode MS" pitchFamily="2"/>
                <a:cs typeface="Tahoma" pitchFamily="2"/>
              </a:rPr>
              <a:t>z</a:t>
            </a:r>
          </a:p>
          <a:p>
            <a:pPr lvl="0" algn="ctr" hangingPunct="0">
              <a:buNone/>
              <a:tabLst/>
            </a:pPr>
            <a:endParaRPr lang="hu-HU" sz="2400" dirty="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7E40B3C-49D3-DB31-E06E-4D2D290CF47F}"/>
              </a:ext>
            </a:extLst>
          </p:cNvPr>
          <p:cNvSpPr/>
          <p:nvPr/>
        </p:nvSpPr>
        <p:spPr>
          <a:xfrm>
            <a:off x="5310265" y="4367401"/>
            <a:ext cx="4050720" cy="1061280"/>
          </a:xfrm>
          <a:prstGeom prst="line">
            <a:avLst/>
          </a:prstGeom>
          <a:noFill/>
          <a:ln w="18360">
            <a:solidFill>
              <a:srgbClr val="ED1C24"/>
            </a:solidFill>
            <a:custDash>
              <a:ds d="197000" sp="197000"/>
            </a:custDash>
          </a:ln>
        </p:spPr>
        <p:txBody>
          <a:bodyPr wrap="none" lIns="9000" tIns="9000" rIns="9000" bIns="900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2E4B930C-EE5C-BDD2-54EA-A5359C3F5FC4}"/>
              </a:ext>
            </a:extLst>
          </p:cNvPr>
          <p:cNvSpPr/>
          <p:nvPr/>
        </p:nvSpPr>
        <p:spPr>
          <a:xfrm flipV="1">
            <a:off x="4261945" y="4733161"/>
            <a:ext cx="1048320" cy="91440"/>
          </a:xfrm>
          <a:prstGeom prst="line">
            <a:avLst/>
          </a:prstGeom>
          <a:noFill/>
          <a:ln w="25400">
            <a:solidFill>
              <a:srgbClr val="00AAAD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51538900-6434-55EC-843E-A6621166A334}"/>
              </a:ext>
            </a:extLst>
          </p:cNvPr>
          <p:cNvSpPr/>
          <p:nvPr/>
        </p:nvSpPr>
        <p:spPr>
          <a:xfrm flipV="1">
            <a:off x="6547945" y="5098921"/>
            <a:ext cx="0" cy="467999"/>
          </a:xfrm>
          <a:prstGeom prst="line">
            <a:avLst/>
          </a:prstGeom>
          <a:noFill/>
          <a:ln w="25400">
            <a:solidFill>
              <a:srgbClr val="00AAAD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C69EA8EB-8BC8-D25C-DD1B-C80540AC6B89}"/>
              </a:ext>
            </a:extLst>
          </p:cNvPr>
          <p:cNvSpPr/>
          <p:nvPr/>
        </p:nvSpPr>
        <p:spPr>
          <a:xfrm>
            <a:off x="7370905" y="4275961"/>
            <a:ext cx="548640" cy="731520"/>
          </a:xfrm>
          <a:prstGeom prst="line">
            <a:avLst/>
          </a:prstGeom>
          <a:noFill/>
          <a:ln w="25400">
            <a:solidFill>
              <a:srgbClr val="00AAAD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F86B5934-76BC-6168-8598-53E2A5A98F55}"/>
              </a:ext>
            </a:extLst>
          </p:cNvPr>
          <p:cNvSpPr/>
          <p:nvPr/>
        </p:nvSpPr>
        <p:spPr>
          <a:xfrm flipH="1">
            <a:off x="9360985" y="4367401"/>
            <a:ext cx="661680" cy="274320"/>
          </a:xfrm>
          <a:prstGeom prst="line">
            <a:avLst/>
          </a:prstGeom>
          <a:noFill/>
          <a:ln w="25400">
            <a:solidFill>
              <a:srgbClr val="00AAAD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FE4A4723-EAEA-7839-797B-AADCFBF48A4B}"/>
              </a:ext>
            </a:extLst>
          </p:cNvPr>
          <p:cNvSpPr/>
          <p:nvPr/>
        </p:nvSpPr>
        <p:spPr>
          <a:xfrm flipH="1">
            <a:off x="9474025" y="4916041"/>
            <a:ext cx="548640" cy="91440"/>
          </a:xfrm>
          <a:prstGeom prst="line">
            <a:avLst/>
          </a:prstGeom>
          <a:noFill/>
          <a:ln w="25400">
            <a:solidFill>
              <a:srgbClr val="00AAAD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DCDA6103-4961-62D9-1823-526EBEFBEEEF}"/>
              </a:ext>
            </a:extLst>
          </p:cNvPr>
          <p:cNvSpPr/>
          <p:nvPr/>
        </p:nvSpPr>
        <p:spPr>
          <a:xfrm flipH="1" flipV="1">
            <a:off x="9474025" y="5281801"/>
            <a:ext cx="548640" cy="182880"/>
          </a:xfrm>
          <a:prstGeom prst="line">
            <a:avLst/>
          </a:prstGeom>
          <a:noFill/>
          <a:ln w="25400">
            <a:solidFill>
              <a:srgbClr val="00AAAD"/>
            </a:solidFill>
            <a:prstDash val="solid"/>
            <a:tailEnd type="arrow"/>
          </a:ln>
        </p:spPr>
        <p:txBody>
          <a:bodyPr wrap="none" lIns="0" tIns="0" rIns="0" bIns="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69F991-1957-3799-4A01-3E2984895ECC}"/>
              </a:ext>
            </a:extLst>
          </p:cNvPr>
          <p:cNvSpPr txBox="1"/>
          <p:nvPr/>
        </p:nvSpPr>
        <p:spPr>
          <a:xfrm>
            <a:off x="3164664" y="4641721"/>
            <a:ext cx="1188719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Tárgy (X)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41680-9B7F-562F-1B0F-E6D313DA3DA2}"/>
              </a:ext>
            </a:extLst>
          </p:cNvPr>
          <p:cNvSpPr txBox="1"/>
          <p:nvPr/>
        </p:nvSpPr>
        <p:spPr>
          <a:xfrm>
            <a:off x="5267784" y="5487001"/>
            <a:ext cx="2103120" cy="7613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Principális tengely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256FA-3AA0-A090-BECF-04DAF32D06B0}"/>
              </a:ext>
            </a:extLst>
          </p:cNvPr>
          <p:cNvSpPr txBox="1"/>
          <p:nvPr/>
        </p:nvSpPr>
        <p:spPr>
          <a:xfrm>
            <a:off x="6913705" y="3818761"/>
            <a:ext cx="1554479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Pinhole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419C2A-00D5-4649-27DF-E8DE0307E0BB}"/>
              </a:ext>
            </a:extLst>
          </p:cNvPr>
          <p:cNvSpPr txBox="1"/>
          <p:nvPr/>
        </p:nvSpPr>
        <p:spPr>
          <a:xfrm>
            <a:off x="10022665" y="4093080"/>
            <a:ext cx="1554479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Szenzor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213959-8894-E960-5B0D-777D0FDAC645}"/>
              </a:ext>
            </a:extLst>
          </p:cNvPr>
          <p:cNvSpPr txBox="1"/>
          <p:nvPr/>
        </p:nvSpPr>
        <p:spPr>
          <a:xfrm>
            <a:off x="10022665" y="4641721"/>
            <a:ext cx="1737359" cy="7613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Principális pont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29CC3E-3E5A-639A-6220-F2B9C6A19D72}"/>
              </a:ext>
            </a:extLst>
          </p:cNvPr>
          <p:cNvSpPr txBox="1"/>
          <p:nvPr/>
        </p:nvSpPr>
        <p:spPr>
          <a:xfrm>
            <a:off x="10022665" y="5281801"/>
            <a:ext cx="1554479" cy="45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latin typeface="Times New Roman" pitchFamily="18"/>
                <a:ea typeface="Droid Sans Fallback" pitchFamily="2"/>
                <a:cs typeface="FreeSans" pitchFamily="2"/>
              </a:rPr>
              <a:t>Kép (u)</a:t>
            </a: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9FACE594-2FF2-B912-141B-CA9DAAA489CD}"/>
              </a:ext>
            </a:extLst>
          </p:cNvPr>
          <p:cNvSpPr/>
          <p:nvPr/>
        </p:nvSpPr>
        <p:spPr>
          <a:xfrm>
            <a:off x="7989385" y="5062921"/>
            <a:ext cx="1371600" cy="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</a:ln>
        </p:spPr>
        <p:txBody>
          <a:bodyPr wrap="none" lIns="9360" tIns="9360" rIns="9360" bIns="9360" anchor="ctr" compatLnSpc="0"/>
          <a:lstStyle/>
          <a:p>
            <a:pPr lvl="0" algn="ctr" hangingPunct="0">
              <a:buNone/>
              <a:tabLst/>
            </a:pPr>
            <a:r>
              <a:rPr lang="en-US" sz="2400" dirty="0">
                <a:latin typeface="Times New Roman" pitchFamily="18"/>
                <a:ea typeface="Arial Unicode MS" pitchFamily="2"/>
                <a:cs typeface="Tahoma" pitchFamily="2"/>
              </a:rPr>
              <a:t>              </a:t>
            </a:r>
            <a:r>
              <a:rPr lang="hu-HU" sz="2400" dirty="0">
                <a:latin typeface="Times New Roman" pitchFamily="18"/>
                <a:ea typeface="Arial Unicode MS" pitchFamily="2"/>
                <a:cs typeface="Tahoma" pitchFamily="2"/>
              </a:rPr>
              <a:t>f</a:t>
            </a:r>
          </a:p>
          <a:p>
            <a:pPr lvl="0" algn="ctr" hangingPunct="0">
              <a:buNone/>
              <a:tabLst/>
            </a:pPr>
            <a:endParaRPr lang="hu-HU" sz="2400" dirty="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A6B13-473E-8D76-5B4A-229E7F38D79A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7690944" y="5863102"/>
                <a:ext cx="1365480" cy="950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i="0">
                  <a:solidFill>
                    <a:schemeClr val="tx1"/>
                  </a:solidFill>
                  <a:latin typeface="Times New Roman" pitchFamily="18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A6B13-473E-8D76-5B4A-229E7F38D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944" y="5863102"/>
                <a:ext cx="1365480" cy="9507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583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12013</TotalTime>
  <Words>343</Words>
  <Application>Microsoft Office PowerPoint</Application>
  <PresentationFormat>Widescreen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Times New Roman</vt:lpstr>
      <vt:lpstr>Mesh</vt:lpstr>
      <vt:lpstr>Mélységbecslés</vt:lpstr>
      <vt:lpstr>3D Adatok</vt:lpstr>
      <vt:lpstr>Standard Sztereo Eset</vt:lpstr>
      <vt:lpstr>Sztereo Feladat</vt:lpstr>
      <vt:lpstr>Diszparitás</vt:lpstr>
      <vt:lpstr>Block Matching</vt:lpstr>
      <vt:lpstr>Belief Propagation</vt:lpstr>
      <vt:lpstr>Általános módszerek</vt:lpstr>
      <vt:lpstr>Kalibráció Hatása</vt:lpstr>
      <vt:lpstr>Monokuláris Depth Deep Learninggel</vt:lpstr>
      <vt:lpstr>Monokuláris Depth Deep Learninggel</vt:lpstr>
      <vt:lpstr>Relatív Depth: MiDAS</vt:lpstr>
      <vt:lpstr>Abszolút Depth: AdaBins</vt:lpstr>
      <vt:lpstr>Abszolút Depth: AdaBins</vt:lpstr>
      <vt:lpstr>Abszolút Depth: ZoeDepth</vt:lpstr>
      <vt:lpstr>Abszolút Depth: ZoeDepth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Márton Szemenyei</cp:lastModifiedBy>
  <cp:revision>73</cp:revision>
  <dcterms:created xsi:type="dcterms:W3CDTF">2023-03-14T06:49:27Z</dcterms:created>
  <dcterms:modified xsi:type="dcterms:W3CDTF">2023-10-16T05:50:39Z</dcterms:modified>
</cp:coreProperties>
</file>