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310" r:id="rId4"/>
    <p:sldId id="280" r:id="rId5"/>
    <p:sldId id="311" r:id="rId6"/>
    <p:sldId id="309" r:id="rId7"/>
    <p:sldId id="312" r:id="rId8"/>
    <p:sldId id="313" r:id="rId9"/>
    <p:sldId id="314" r:id="rId10"/>
    <p:sldId id="315" r:id="rId11"/>
    <p:sldId id="316" r:id="rId12"/>
    <p:sldId id="317" r:id="rId13"/>
    <p:sldId id="320" r:id="rId14"/>
    <p:sldId id="321" r:id="rId15"/>
    <p:sldId id="322" r:id="rId16"/>
    <p:sldId id="318" r:id="rId17"/>
    <p:sldId id="319" r:id="rId18"/>
    <p:sldId id="30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9"/>
  </p:normalViewPr>
  <p:slideViewPr>
    <p:cSldViewPr snapToGrid="0">
      <p:cViewPr varScale="1">
        <p:scale>
          <a:sx n="110" d="100"/>
          <a:sy n="110" d="100"/>
        </p:scale>
        <p:origin x="11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DD51-6450-4657-BC2C-60780CE100E0}" type="datetimeFigureOut">
              <a:rPr lang="en-US" smtClean="0"/>
              <a:t>2023-09-18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E80B4-B777-44E8-B338-021FDD31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6441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5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1962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738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205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930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9889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522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145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690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5072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03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95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169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75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27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758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0BBDE6-7693-904A-97D1-05ADAE880626}" type="datetimeFigureOut">
              <a:rPr lang="en-HU" smtClean="0"/>
              <a:t>09/18/2023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1607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55CB-931A-4849-58E1-7198CD0A7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US" sz="6600" dirty="0"/>
              <a:t>Multi-task Learning</a:t>
            </a:r>
            <a:endParaRPr lang="en-HU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7D14E-60E4-BB73-EE7C-DC6E34D7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U" sz="1500">
                <a:solidFill>
                  <a:srgbClr val="E6E6E6"/>
                </a:solidFill>
              </a:rPr>
              <a:t>Dr. Szemenyei Márton</a:t>
            </a:r>
          </a:p>
          <a:p>
            <a:pPr>
              <a:lnSpc>
                <a:spcPct val="90000"/>
              </a:lnSpc>
            </a:pPr>
            <a:r>
              <a:rPr lang="en-HU" sz="1500">
                <a:solidFill>
                  <a:srgbClr val="E6E6E6"/>
                </a:solidFill>
              </a:rPr>
              <a:t>BME VIK IIT</a:t>
            </a:r>
          </a:p>
        </p:txBody>
      </p:sp>
    </p:spTree>
    <p:extLst>
      <p:ext uri="{BB962C8B-B14F-4D97-AF65-F5344CB8AC3E}">
        <p14:creationId xmlns:p14="http://schemas.microsoft.com/office/powerpoint/2010/main" val="3566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Megfontolások</a:t>
            </a:r>
            <a:r>
              <a:rPr lang="en-US" dirty="0">
                <a:solidFill>
                  <a:schemeClr val="tx1"/>
                </a:solidFill>
              </a:rPr>
              <a:t>: Task </a:t>
            </a:r>
            <a:r>
              <a:rPr lang="en-US" dirty="0" err="1">
                <a:solidFill>
                  <a:schemeClr val="tx1"/>
                </a:solidFill>
              </a:rPr>
              <a:t>konfliktus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Különböző</a:t>
            </a:r>
            <a:r>
              <a:rPr lang="en-US" sz="2200" dirty="0"/>
              <a:t> </a:t>
            </a:r>
            <a:r>
              <a:rPr lang="en-US" sz="2200" dirty="0" err="1"/>
              <a:t>taskok</a:t>
            </a:r>
            <a:r>
              <a:rPr lang="en-US" sz="2200" dirty="0"/>
              <a:t> </a:t>
            </a:r>
            <a:r>
              <a:rPr lang="en-US" sz="2200" dirty="0" err="1"/>
              <a:t>általában</a:t>
            </a:r>
            <a:r>
              <a:rPr lang="en-US" sz="2200" dirty="0"/>
              <a:t> </a:t>
            </a:r>
            <a:r>
              <a:rPr lang="en-US" sz="2200" dirty="0" err="1"/>
              <a:t>hasonlóak</a:t>
            </a:r>
            <a:endParaRPr lang="en-US" sz="2200" dirty="0"/>
          </a:p>
          <a:p>
            <a:pPr lvl="1"/>
            <a:r>
              <a:rPr lang="en-US" dirty="0"/>
              <a:t>De mi van, ha </a:t>
            </a:r>
            <a:r>
              <a:rPr lang="en-US" dirty="0" err="1"/>
              <a:t>egymásnak</a:t>
            </a:r>
            <a:r>
              <a:rPr lang="en-US" dirty="0"/>
              <a:t> </a:t>
            </a:r>
            <a:r>
              <a:rPr lang="en-US" dirty="0" err="1"/>
              <a:t>ellentmondó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Más </a:t>
            </a:r>
            <a:r>
              <a:rPr lang="en-US" dirty="0" err="1"/>
              <a:t>irányba</a:t>
            </a:r>
            <a:r>
              <a:rPr lang="en-US" dirty="0"/>
              <a:t> </a:t>
            </a:r>
            <a:r>
              <a:rPr lang="en-US" dirty="0" err="1"/>
              <a:t>mutató</a:t>
            </a:r>
            <a:r>
              <a:rPr lang="en-US" dirty="0"/>
              <a:t> </a:t>
            </a:r>
            <a:r>
              <a:rPr lang="en-US" dirty="0" err="1"/>
              <a:t>gradiens</a:t>
            </a:r>
            <a:endParaRPr lang="en-US" dirty="0"/>
          </a:p>
          <a:p>
            <a:pPr lvl="2"/>
            <a:r>
              <a:rPr lang="en-US" dirty="0" err="1"/>
              <a:t>Kioltják</a:t>
            </a:r>
            <a:r>
              <a:rPr lang="en-US" dirty="0"/>
              <a:t> </a:t>
            </a:r>
            <a:r>
              <a:rPr lang="en-US" dirty="0" err="1"/>
              <a:t>egymást</a:t>
            </a:r>
            <a:endParaRPr lang="en-US" dirty="0"/>
          </a:p>
          <a:p>
            <a:pPr lvl="1"/>
            <a:endParaRPr lang="en-US" dirty="0"/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707518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Gradiens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Moduláció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Gradient adversarial Training</a:t>
            </a:r>
          </a:p>
          <a:p>
            <a:pPr lvl="1"/>
            <a:r>
              <a:rPr lang="en-US" dirty="0"/>
              <a:t>Diszkriminátor: </a:t>
            </a:r>
            <a:r>
              <a:rPr lang="en-US" dirty="0" err="1"/>
              <a:t>Osztályozó</a:t>
            </a:r>
            <a:r>
              <a:rPr lang="en-US" dirty="0"/>
              <a:t> </a:t>
            </a:r>
            <a:r>
              <a:rPr lang="en-US" dirty="0" err="1"/>
              <a:t>háló</a:t>
            </a:r>
            <a:endParaRPr lang="en-US" dirty="0"/>
          </a:p>
          <a:p>
            <a:pPr lvl="1"/>
            <a:r>
              <a:rPr lang="en-US" dirty="0" err="1"/>
              <a:t>Bemenet</a:t>
            </a:r>
            <a:r>
              <a:rPr lang="en-US" dirty="0"/>
              <a:t>: </a:t>
            </a:r>
            <a:r>
              <a:rPr lang="en-US" dirty="0" err="1"/>
              <a:t>az</a:t>
            </a:r>
            <a:r>
              <a:rPr lang="en-US" dirty="0"/>
              <a:t> Igazi </a:t>
            </a:r>
            <a:r>
              <a:rPr lang="en-US" dirty="0" err="1"/>
              <a:t>háló</a:t>
            </a:r>
            <a:r>
              <a:rPr lang="en-US" dirty="0"/>
              <a:t> </a:t>
            </a:r>
            <a:r>
              <a:rPr lang="en-US" dirty="0" err="1"/>
              <a:t>gradiense</a:t>
            </a:r>
            <a:endParaRPr lang="en-US" dirty="0"/>
          </a:p>
          <a:p>
            <a:pPr lvl="1"/>
            <a:r>
              <a:rPr lang="en-US" dirty="0" err="1"/>
              <a:t>Kimenet</a:t>
            </a:r>
            <a:r>
              <a:rPr lang="en-US" dirty="0"/>
              <a:t>: </a:t>
            </a:r>
            <a:r>
              <a:rPr lang="en-US" dirty="0" err="1"/>
              <a:t>Melyik</a:t>
            </a:r>
            <a:r>
              <a:rPr lang="en-US" dirty="0"/>
              <a:t> task?</a:t>
            </a:r>
          </a:p>
          <a:p>
            <a:pPr lvl="1"/>
            <a:endParaRPr lang="en-US" dirty="0"/>
          </a:p>
          <a:p>
            <a:endParaRPr lang="hu-HU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EBDEC-23FE-1CB3-D7ED-966DD6D5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95" y="3163615"/>
            <a:ext cx="5800610" cy="33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2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Knowledge Distillation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Task-</a:t>
            </a:r>
            <a:r>
              <a:rPr lang="en-US" sz="2200" dirty="0" err="1"/>
              <a:t>specifikus</a:t>
            </a:r>
            <a:r>
              <a:rPr lang="en-US" sz="2200" dirty="0"/>
              <a:t> teacher </a:t>
            </a:r>
            <a:r>
              <a:rPr lang="en-US" sz="2200" dirty="0" err="1"/>
              <a:t>hálók</a:t>
            </a:r>
            <a:endParaRPr lang="en-US" sz="2200" dirty="0"/>
          </a:p>
          <a:p>
            <a:r>
              <a:rPr lang="en-US" sz="2200" dirty="0" err="1"/>
              <a:t>Egy</a:t>
            </a:r>
            <a:r>
              <a:rPr lang="en-US" sz="2200" dirty="0"/>
              <a:t> student</a:t>
            </a:r>
            <a:endParaRPr lang="en-US" dirty="0"/>
          </a:p>
          <a:p>
            <a:pPr lvl="1"/>
            <a:endParaRPr lang="en-US" dirty="0"/>
          </a:p>
          <a:p>
            <a:endParaRPr lang="hu-HU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D4BEA-3D00-ED45-930B-2A3DB293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72" y="1675051"/>
            <a:ext cx="6956475" cy="49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76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 vs Hard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Hard: </a:t>
            </a:r>
            <a:r>
              <a:rPr lang="en-US" sz="2200" dirty="0" err="1"/>
              <a:t>Egyszerű</a:t>
            </a:r>
            <a:endParaRPr lang="en-US" sz="2200" dirty="0"/>
          </a:p>
          <a:p>
            <a:r>
              <a:rPr lang="en-US" dirty="0"/>
              <a:t>Soft: </a:t>
            </a:r>
            <a:r>
              <a:rPr lang="en-US" dirty="0" err="1"/>
              <a:t>Flexibilis</a:t>
            </a:r>
            <a:endParaRPr lang="en-US" dirty="0"/>
          </a:p>
          <a:p>
            <a:pPr lvl="1"/>
            <a:r>
              <a:rPr lang="en-US" dirty="0"/>
              <a:t>Vannak shared meg </a:t>
            </a:r>
            <a:r>
              <a:rPr lang="en-US" dirty="0" err="1"/>
              <a:t>specifikus</a:t>
            </a:r>
            <a:r>
              <a:rPr lang="en-US" dirty="0"/>
              <a:t> feature-</a:t>
            </a:r>
            <a:r>
              <a:rPr lang="en-US" dirty="0" err="1"/>
              <a:t>ök</a:t>
            </a:r>
            <a:r>
              <a:rPr lang="en-US" dirty="0"/>
              <a:t> is</a:t>
            </a:r>
          </a:p>
          <a:p>
            <a:pPr lvl="1"/>
            <a:r>
              <a:rPr lang="en-US" dirty="0" err="1"/>
              <a:t>Paraméterek</a:t>
            </a:r>
            <a:r>
              <a:rPr lang="en-US" dirty="0"/>
              <a:t> </a:t>
            </a:r>
            <a:r>
              <a:rPr lang="en-US" dirty="0" err="1"/>
              <a:t>különbségét</a:t>
            </a:r>
            <a:r>
              <a:rPr lang="en-US" dirty="0"/>
              <a:t> </a:t>
            </a:r>
            <a:r>
              <a:rPr lang="en-US" dirty="0" err="1"/>
              <a:t>regularizálják</a:t>
            </a:r>
            <a:endParaRPr lang="en-US" dirty="0"/>
          </a:p>
          <a:p>
            <a:r>
              <a:rPr lang="en-US" dirty="0"/>
              <a:t>Best of Both: Adaptive Feature sharing</a:t>
            </a:r>
          </a:p>
          <a:p>
            <a:pPr lvl="1"/>
            <a:endParaRPr lang="en-US" dirty="0"/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09474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Fully Adaptive Feature sharing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Egy</a:t>
            </a:r>
            <a:r>
              <a:rPr lang="en-US" sz="2200" dirty="0"/>
              <a:t> </a:t>
            </a:r>
            <a:r>
              <a:rPr lang="en-US" sz="2200" dirty="0" err="1"/>
              <a:t>hálóval</a:t>
            </a:r>
            <a:r>
              <a:rPr lang="en-US" sz="2200" dirty="0"/>
              <a:t> </a:t>
            </a:r>
            <a:r>
              <a:rPr lang="en-US" sz="2200" dirty="0" err="1"/>
              <a:t>kezdjük</a:t>
            </a:r>
            <a:endParaRPr lang="en-US" sz="2200" dirty="0"/>
          </a:p>
          <a:p>
            <a:pPr lvl="1"/>
            <a:r>
              <a:rPr lang="en-US" dirty="0" err="1"/>
              <a:t>Adaptívan</a:t>
            </a:r>
            <a:r>
              <a:rPr lang="en-US" dirty="0"/>
              <a:t> </a:t>
            </a:r>
            <a:r>
              <a:rPr lang="en-US" dirty="0" err="1"/>
              <a:t>szélesítjük</a:t>
            </a:r>
            <a:endParaRPr lang="en-US" dirty="0"/>
          </a:p>
          <a:p>
            <a:pPr lvl="1"/>
            <a:r>
              <a:rPr lang="en-US" dirty="0"/>
              <a:t>Greedy –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optimális</a:t>
            </a:r>
            <a:endParaRPr lang="en-US" dirty="0"/>
          </a:p>
          <a:p>
            <a:pPr lvl="1"/>
            <a:endParaRPr lang="en-US" dirty="0"/>
          </a:p>
          <a:p>
            <a:endParaRPr lang="hu-HU" sz="22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DEB63CF-6029-CF6A-F71D-E30894C4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46" y="4621850"/>
            <a:ext cx="9226254" cy="20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98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Cross-stitch Network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 </a:t>
            </a:r>
            <a:r>
              <a:rPr lang="en-US" sz="2200" dirty="0" err="1"/>
              <a:t>hálóval</a:t>
            </a:r>
            <a:r>
              <a:rPr lang="en-US" sz="2200" dirty="0"/>
              <a:t> </a:t>
            </a:r>
            <a:r>
              <a:rPr lang="en-US" sz="2200" dirty="0" err="1"/>
              <a:t>kezdünk</a:t>
            </a:r>
            <a:endParaRPr lang="en-US" sz="2200" dirty="0"/>
          </a:p>
          <a:p>
            <a:pPr lvl="1"/>
            <a:r>
              <a:rPr lang="en-US" dirty="0" err="1"/>
              <a:t>Tanulható</a:t>
            </a:r>
            <a:r>
              <a:rPr lang="en-US" dirty="0"/>
              <a:t> “</a:t>
            </a:r>
            <a:r>
              <a:rPr lang="en-US" dirty="0" err="1"/>
              <a:t>áthallások</a:t>
            </a:r>
            <a:r>
              <a:rPr lang="en-US" dirty="0"/>
              <a:t>” Vannak a </a:t>
            </a:r>
            <a:r>
              <a:rPr lang="en-US" dirty="0" err="1"/>
              <a:t>hálók</a:t>
            </a:r>
            <a:r>
              <a:rPr lang="en-US" dirty="0"/>
              <a:t> </a:t>
            </a:r>
            <a:r>
              <a:rPr lang="en-US" dirty="0" err="1"/>
              <a:t>közt</a:t>
            </a:r>
            <a:endParaRPr lang="en-US" dirty="0"/>
          </a:p>
          <a:p>
            <a:pPr lvl="1"/>
            <a:endParaRPr lang="en-US" dirty="0"/>
          </a:p>
          <a:p>
            <a:endParaRPr lang="hu-HU" sz="22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3CAFE6A-6E63-90B6-6381-1DCE9FEAB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31" y="3243626"/>
            <a:ext cx="6956381" cy="36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02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Látás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Példa</a:t>
            </a:r>
            <a:r>
              <a:rPr lang="en-US" dirty="0">
                <a:solidFill>
                  <a:schemeClr val="tx1"/>
                </a:solidFill>
              </a:rPr>
              <a:t>: Mask-RCNN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Objektumdetektálás</a:t>
            </a:r>
            <a:endParaRPr lang="en-US" sz="2200" dirty="0"/>
          </a:p>
          <a:p>
            <a:r>
              <a:rPr lang="en-US" sz="2200" dirty="0" err="1"/>
              <a:t>Bináris</a:t>
            </a:r>
            <a:r>
              <a:rPr lang="en-US" sz="2200" dirty="0"/>
              <a:t> </a:t>
            </a:r>
            <a:r>
              <a:rPr lang="en-US" sz="2200" dirty="0" err="1"/>
              <a:t>szegmentáció</a:t>
            </a:r>
            <a:endParaRPr lang="en-US" dirty="0"/>
          </a:p>
          <a:p>
            <a:pPr lvl="1"/>
            <a:endParaRPr lang="en-US" dirty="0"/>
          </a:p>
          <a:p>
            <a:endParaRPr lang="hu-HU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ACE5A6-A768-454D-26AC-FE635B2CCEA3}"/>
              </a:ext>
            </a:extLst>
          </p:cNvPr>
          <p:cNvSpPr/>
          <p:nvPr/>
        </p:nvSpPr>
        <p:spPr>
          <a:xfrm>
            <a:off x="3368830" y="3650789"/>
            <a:ext cx="1005840" cy="1005840"/>
          </a:xfrm>
          <a:prstGeom prst="rect">
            <a:avLst/>
          </a:prstGeom>
          <a:solidFill>
            <a:srgbClr val="FF3333"/>
          </a:solidFill>
          <a:ln w="36720">
            <a:solidFill>
              <a:srgbClr val="FF3333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Conv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C2373-0BB5-77CF-DE3A-08B0F98B9434}"/>
              </a:ext>
            </a:extLst>
          </p:cNvPr>
          <p:cNvSpPr/>
          <p:nvPr/>
        </p:nvSpPr>
        <p:spPr>
          <a:xfrm>
            <a:off x="4668429" y="3650789"/>
            <a:ext cx="1005840" cy="1005840"/>
          </a:xfrm>
          <a:prstGeom prst="rect">
            <a:avLst/>
          </a:prstGeom>
          <a:solidFill>
            <a:srgbClr val="9900FF"/>
          </a:solidFill>
          <a:ln w="36720">
            <a:solidFill>
              <a:srgbClr val="9900FF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RPN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B64C9-BDFB-182A-FD6A-C9C66ADB6491}"/>
              </a:ext>
            </a:extLst>
          </p:cNvPr>
          <p:cNvSpPr/>
          <p:nvPr/>
        </p:nvSpPr>
        <p:spPr>
          <a:xfrm>
            <a:off x="6004030" y="3079828"/>
            <a:ext cx="365760" cy="274320"/>
          </a:xfrm>
          <a:prstGeom prst="rect">
            <a:avLst/>
          </a:prstGeom>
          <a:solidFill>
            <a:srgbClr val="00CCFF"/>
          </a:solidFill>
          <a:ln w="36720">
            <a:solidFill>
              <a:srgbClr val="00CCFF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0FCEF-F6B3-706B-A8F2-309DE347D906}"/>
              </a:ext>
            </a:extLst>
          </p:cNvPr>
          <p:cNvSpPr/>
          <p:nvPr/>
        </p:nvSpPr>
        <p:spPr>
          <a:xfrm>
            <a:off x="6004030" y="3628469"/>
            <a:ext cx="365760" cy="274320"/>
          </a:xfrm>
          <a:prstGeom prst="rect">
            <a:avLst/>
          </a:prstGeom>
          <a:solidFill>
            <a:srgbClr val="00CCFF"/>
          </a:solidFill>
          <a:ln w="36720">
            <a:solidFill>
              <a:srgbClr val="00CCFF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822835-7DB7-490A-0865-A5CC0F43A8D9}"/>
              </a:ext>
            </a:extLst>
          </p:cNvPr>
          <p:cNvSpPr/>
          <p:nvPr/>
        </p:nvSpPr>
        <p:spPr>
          <a:xfrm>
            <a:off x="6004030" y="4268548"/>
            <a:ext cx="365760" cy="274320"/>
          </a:xfrm>
          <a:prstGeom prst="rect">
            <a:avLst/>
          </a:prstGeom>
          <a:solidFill>
            <a:srgbClr val="00CCFF"/>
          </a:solidFill>
          <a:ln w="36720">
            <a:solidFill>
              <a:srgbClr val="00CCFF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42455-B0DF-4846-7FCB-3274E391F92F}"/>
              </a:ext>
            </a:extLst>
          </p:cNvPr>
          <p:cNvSpPr/>
          <p:nvPr/>
        </p:nvSpPr>
        <p:spPr>
          <a:xfrm>
            <a:off x="6004030" y="4908629"/>
            <a:ext cx="365760" cy="274320"/>
          </a:xfrm>
          <a:prstGeom prst="rect">
            <a:avLst/>
          </a:prstGeom>
          <a:solidFill>
            <a:srgbClr val="00CCFF"/>
          </a:solidFill>
          <a:ln w="36720">
            <a:solidFill>
              <a:srgbClr val="00CCFF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D467AF-B3B2-40DE-B7DB-8C5A02CEE9C1}"/>
              </a:ext>
            </a:extLst>
          </p:cNvPr>
          <p:cNvSpPr/>
          <p:nvPr/>
        </p:nvSpPr>
        <p:spPr>
          <a:xfrm>
            <a:off x="6699550" y="3650789"/>
            <a:ext cx="1005840" cy="1005840"/>
          </a:xfrm>
          <a:prstGeom prst="rect">
            <a:avLst/>
          </a:prstGeom>
          <a:solidFill>
            <a:srgbClr val="FF3333"/>
          </a:solidFill>
          <a:ln w="36720">
            <a:solidFill>
              <a:srgbClr val="FF3333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Conv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0FD35C-A52D-F74A-4F20-3DD39DCBD3B3}"/>
              </a:ext>
            </a:extLst>
          </p:cNvPr>
          <p:cNvSpPr/>
          <p:nvPr/>
        </p:nvSpPr>
        <p:spPr>
          <a:xfrm>
            <a:off x="8073310" y="3619828"/>
            <a:ext cx="797759" cy="457200"/>
          </a:xfrm>
          <a:prstGeom prst="rect">
            <a:avLst/>
          </a:prstGeom>
          <a:solidFill>
            <a:srgbClr val="FF6600"/>
          </a:solidFill>
          <a:ln w="36720">
            <a:solidFill>
              <a:srgbClr val="FF6600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Class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831523-B60C-0009-2DF6-C688E83D640F}"/>
              </a:ext>
            </a:extLst>
          </p:cNvPr>
          <p:cNvSpPr/>
          <p:nvPr/>
        </p:nvSpPr>
        <p:spPr>
          <a:xfrm>
            <a:off x="8070430" y="4191509"/>
            <a:ext cx="822960" cy="457200"/>
          </a:xfrm>
          <a:prstGeom prst="rect">
            <a:avLst/>
          </a:prstGeom>
          <a:solidFill>
            <a:srgbClr val="FF3333"/>
          </a:solidFill>
          <a:ln w="36720">
            <a:solidFill>
              <a:srgbClr val="FF3333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Mask</a:t>
            </a: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59FF7981-6EEF-DCC1-C4F6-9759C8E4AD3C}"/>
              </a:ext>
            </a:extLst>
          </p:cNvPr>
          <p:cNvSpPr/>
          <p:nvPr/>
        </p:nvSpPr>
        <p:spPr>
          <a:xfrm>
            <a:off x="3082990" y="4163429"/>
            <a:ext cx="28584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8316D72A-06B7-3151-B377-C5ECA55ED3B0}"/>
              </a:ext>
            </a:extLst>
          </p:cNvPr>
          <p:cNvSpPr/>
          <p:nvPr/>
        </p:nvSpPr>
        <p:spPr>
          <a:xfrm>
            <a:off x="4352350" y="4163429"/>
            <a:ext cx="29880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5A36C95C-AF30-B842-5F59-B16B12065EEF}"/>
              </a:ext>
            </a:extLst>
          </p:cNvPr>
          <p:cNvSpPr/>
          <p:nvPr/>
        </p:nvSpPr>
        <p:spPr>
          <a:xfrm flipV="1">
            <a:off x="5674270" y="3354148"/>
            <a:ext cx="329760" cy="570961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A087CA99-278C-7C40-5CE8-974FCC22CB32}"/>
              </a:ext>
            </a:extLst>
          </p:cNvPr>
          <p:cNvSpPr/>
          <p:nvPr/>
        </p:nvSpPr>
        <p:spPr>
          <a:xfrm flipV="1">
            <a:off x="5674270" y="3833669"/>
            <a:ext cx="329760" cy="27432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36854F01-D0D8-B1DD-F1F7-657C0DF7FDA6}"/>
              </a:ext>
            </a:extLst>
          </p:cNvPr>
          <p:cNvSpPr/>
          <p:nvPr/>
        </p:nvSpPr>
        <p:spPr>
          <a:xfrm>
            <a:off x="5674270" y="4382309"/>
            <a:ext cx="329760" cy="9144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0C35DA29-E575-5766-3E4D-FC2EA34C6DDA}"/>
              </a:ext>
            </a:extLst>
          </p:cNvPr>
          <p:cNvSpPr/>
          <p:nvPr/>
        </p:nvSpPr>
        <p:spPr>
          <a:xfrm>
            <a:off x="5674270" y="4473749"/>
            <a:ext cx="329760" cy="54864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944653DF-A913-F2C0-77DD-7B7E49367C9C}"/>
              </a:ext>
            </a:extLst>
          </p:cNvPr>
          <p:cNvSpPr/>
          <p:nvPr/>
        </p:nvSpPr>
        <p:spPr>
          <a:xfrm>
            <a:off x="6369790" y="3285029"/>
            <a:ext cx="329760" cy="54864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EA8F8F38-42FD-5081-9383-61565D99AEB4}"/>
              </a:ext>
            </a:extLst>
          </p:cNvPr>
          <p:cNvSpPr/>
          <p:nvPr/>
        </p:nvSpPr>
        <p:spPr>
          <a:xfrm>
            <a:off x="6369790" y="3833669"/>
            <a:ext cx="329760" cy="36576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2D42D64B-8175-1C1C-512F-7C11E0D57F59}"/>
              </a:ext>
            </a:extLst>
          </p:cNvPr>
          <p:cNvSpPr/>
          <p:nvPr/>
        </p:nvSpPr>
        <p:spPr>
          <a:xfrm flipV="1">
            <a:off x="6369790" y="4199429"/>
            <a:ext cx="329760" cy="27432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traight Connector 22">
            <a:extLst>
              <a:ext uri="{FF2B5EF4-FFF2-40B4-BE49-F238E27FC236}">
                <a16:creationId xmlns:a16="http://schemas.microsoft.com/office/drawing/2014/main" id="{B2FE1098-5FCB-23A8-17CE-541258D0BA84}"/>
              </a:ext>
            </a:extLst>
          </p:cNvPr>
          <p:cNvSpPr/>
          <p:nvPr/>
        </p:nvSpPr>
        <p:spPr>
          <a:xfrm flipV="1">
            <a:off x="6369790" y="4290869"/>
            <a:ext cx="329760" cy="73152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Straight Connector 23">
            <a:extLst>
              <a:ext uri="{FF2B5EF4-FFF2-40B4-BE49-F238E27FC236}">
                <a16:creationId xmlns:a16="http://schemas.microsoft.com/office/drawing/2014/main" id="{C9089279-7F0F-33CD-328E-094BAC816FC7}"/>
              </a:ext>
            </a:extLst>
          </p:cNvPr>
          <p:cNvSpPr/>
          <p:nvPr/>
        </p:nvSpPr>
        <p:spPr>
          <a:xfrm>
            <a:off x="7705390" y="3833669"/>
            <a:ext cx="36792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Straight Connector 24">
            <a:extLst>
              <a:ext uri="{FF2B5EF4-FFF2-40B4-BE49-F238E27FC236}">
                <a16:creationId xmlns:a16="http://schemas.microsoft.com/office/drawing/2014/main" id="{DAB69B6C-9633-7C4E-ABCC-1E420C8458B0}"/>
              </a:ext>
            </a:extLst>
          </p:cNvPr>
          <p:cNvSpPr/>
          <p:nvPr/>
        </p:nvSpPr>
        <p:spPr>
          <a:xfrm>
            <a:off x="7705390" y="4382309"/>
            <a:ext cx="36504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E2C62D97-97E5-1228-0B72-4329F63AB51E}"/>
              </a:ext>
            </a:extLst>
          </p:cNvPr>
          <p:cNvSpPr/>
          <p:nvPr/>
        </p:nvSpPr>
        <p:spPr>
          <a:xfrm>
            <a:off x="8871070" y="3833669"/>
            <a:ext cx="443520" cy="9144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7" name="Straight Connector 26">
            <a:extLst>
              <a:ext uri="{FF2B5EF4-FFF2-40B4-BE49-F238E27FC236}">
                <a16:creationId xmlns:a16="http://schemas.microsoft.com/office/drawing/2014/main" id="{CA40CB22-B549-2415-3CE9-C352A3C2513A}"/>
              </a:ext>
            </a:extLst>
          </p:cNvPr>
          <p:cNvSpPr/>
          <p:nvPr/>
        </p:nvSpPr>
        <p:spPr>
          <a:xfrm flipV="1">
            <a:off x="8893390" y="4290869"/>
            <a:ext cx="421200" cy="18288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723C394-6BE7-C194-EB80-E19525B3598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54190" y="3559348"/>
            <a:ext cx="1828800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B2F3E9-9F5F-2E53-66CA-F90CF791BA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14590" y="3559348"/>
            <a:ext cx="1828800" cy="1280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100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Látás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Példa</a:t>
            </a:r>
            <a:r>
              <a:rPr lang="en-US" dirty="0">
                <a:solidFill>
                  <a:schemeClr val="tx1"/>
                </a:solidFill>
              </a:rPr>
              <a:t>: Yolo </a:t>
            </a:r>
            <a:r>
              <a:rPr lang="en-US" sz="2000" dirty="0" err="1">
                <a:solidFill>
                  <a:schemeClr val="tx1"/>
                </a:solidFill>
              </a:rPr>
              <a:t>v</a:t>
            </a:r>
            <a:r>
              <a:rPr lang="en-US" dirty="0" err="1">
                <a:solidFill>
                  <a:schemeClr val="tx1"/>
                </a:solidFill>
              </a:rPr>
              <a:t>N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 = 8 </a:t>
            </a:r>
            <a:r>
              <a:rPr lang="en-US" sz="2200" dirty="0" err="1"/>
              <a:t>éppen</a:t>
            </a:r>
            <a:endParaRPr lang="en-US" sz="2200" dirty="0"/>
          </a:p>
          <a:p>
            <a:r>
              <a:rPr lang="en-US" sz="2200" dirty="0" err="1"/>
              <a:t>Taskok</a:t>
            </a:r>
            <a:r>
              <a:rPr lang="en-US" sz="2200" dirty="0"/>
              <a:t>:</a:t>
            </a:r>
          </a:p>
          <a:p>
            <a:pPr lvl="1"/>
            <a:r>
              <a:rPr lang="en-US" dirty="0" err="1"/>
              <a:t>Detektálás</a:t>
            </a:r>
            <a:r>
              <a:rPr lang="en-US" dirty="0"/>
              <a:t>; </a:t>
            </a:r>
            <a:r>
              <a:rPr lang="en-US" dirty="0" err="1"/>
              <a:t>Póz</a:t>
            </a:r>
            <a:r>
              <a:rPr lang="en-US" dirty="0"/>
              <a:t>/ </a:t>
            </a:r>
            <a:r>
              <a:rPr lang="en-US" dirty="0" err="1"/>
              <a:t>Kulcspontdetekció</a:t>
            </a:r>
            <a:r>
              <a:rPr lang="en-US" dirty="0"/>
              <a:t>; instance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szementikus</a:t>
            </a:r>
            <a:r>
              <a:rPr lang="en-US" dirty="0"/>
              <a:t> </a:t>
            </a:r>
            <a:r>
              <a:rPr lang="en-US" dirty="0" err="1"/>
              <a:t>szegmentáció</a:t>
            </a:r>
            <a:endParaRPr lang="en-US" dirty="0"/>
          </a:p>
          <a:p>
            <a:pPr lvl="1"/>
            <a:r>
              <a:rPr lang="en-US" dirty="0" err="1"/>
              <a:t>Követés</a:t>
            </a:r>
            <a:endParaRPr lang="en-US" dirty="0"/>
          </a:p>
          <a:p>
            <a:pPr lvl="1"/>
            <a:endParaRPr lang="en-US" dirty="0"/>
          </a:p>
          <a:p>
            <a:endParaRPr lang="hu-HU" sz="2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ADB661B-72C7-8FAF-2059-7B80D399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3842656"/>
            <a:ext cx="12122331" cy="30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0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Alkalmazás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60526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Jobb</a:t>
            </a:r>
            <a:r>
              <a:rPr lang="en-US" sz="2200" dirty="0"/>
              <a:t> </a:t>
            </a:r>
            <a:r>
              <a:rPr lang="en-US" sz="2200" dirty="0" err="1"/>
              <a:t>pontosság</a:t>
            </a:r>
            <a:r>
              <a:rPr lang="en-US" sz="2200" dirty="0"/>
              <a:t> </a:t>
            </a:r>
            <a:r>
              <a:rPr lang="en-US" sz="2200" dirty="0" err="1"/>
              <a:t>elérése</a:t>
            </a:r>
            <a:endParaRPr lang="en-US" sz="2200" dirty="0"/>
          </a:p>
          <a:p>
            <a:pPr lvl="1"/>
            <a:r>
              <a:rPr lang="en-US" dirty="0" err="1"/>
              <a:t>Detekció+szegmentáció+keypoint+póz</a:t>
            </a:r>
            <a:endParaRPr lang="en-US" dirty="0"/>
          </a:p>
          <a:p>
            <a:pPr lvl="1"/>
            <a:r>
              <a:rPr lang="en-US" dirty="0" err="1"/>
              <a:t>Lehet</a:t>
            </a:r>
            <a:r>
              <a:rPr lang="en-US" dirty="0"/>
              <a:t> a </a:t>
            </a:r>
            <a:r>
              <a:rPr lang="en-US" dirty="0" err="1"/>
              <a:t>végén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egyiket</a:t>
            </a:r>
            <a:r>
              <a:rPr lang="en-US" dirty="0"/>
              <a:t> </a:t>
            </a:r>
            <a:r>
              <a:rPr lang="en-US" dirty="0" err="1"/>
              <a:t>használni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4702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Alap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Ötlet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440295" y="1826137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Egy</a:t>
            </a:r>
            <a:r>
              <a:rPr lang="en-US" sz="2200" dirty="0"/>
              <a:t> </a:t>
            </a:r>
            <a:r>
              <a:rPr lang="en-US" sz="2200" dirty="0" err="1"/>
              <a:t>háló</a:t>
            </a:r>
            <a:endParaRPr lang="en-US" sz="2200" dirty="0"/>
          </a:p>
          <a:p>
            <a:pPr lvl="1"/>
            <a:r>
              <a:rPr lang="en-US" dirty="0"/>
              <a:t>All the tasks</a:t>
            </a:r>
          </a:p>
          <a:p>
            <a:r>
              <a:rPr lang="en-US" dirty="0" err="1"/>
              <a:t>Miért</a:t>
            </a:r>
            <a:r>
              <a:rPr lang="en-US" dirty="0"/>
              <a:t> </a:t>
            </a:r>
            <a:r>
              <a:rPr lang="en-US" dirty="0" err="1"/>
              <a:t>jó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tanító</a:t>
            </a:r>
            <a:r>
              <a:rPr lang="en-US" dirty="0"/>
              <a:t> </a:t>
            </a:r>
            <a:r>
              <a:rPr lang="en-US" dirty="0" err="1"/>
              <a:t>adat</a:t>
            </a:r>
            <a:endParaRPr lang="en-US" dirty="0"/>
          </a:p>
          <a:p>
            <a:pPr lvl="1"/>
            <a:r>
              <a:rPr lang="en-US" dirty="0" err="1"/>
              <a:t>Reguralizáció</a:t>
            </a:r>
            <a:endParaRPr lang="en-US" dirty="0"/>
          </a:p>
          <a:p>
            <a:pPr lvl="1"/>
            <a:r>
              <a:rPr lang="en-US" dirty="0" err="1"/>
              <a:t>Tudástranszfer</a:t>
            </a:r>
            <a:endParaRPr lang="en-US" dirty="0"/>
          </a:p>
          <a:p>
            <a:r>
              <a:rPr lang="en-US" dirty="0"/>
              <a:t>Self-supervised </a:t>
            </a:r>
            <a:r>
              <a:rPr lang="en-US" dirty="0" err="1"/>
              <a:t>kombináció</a:t>
            </a:r>
            <a:endParaRPr lang="en-US" dirty="0"/>
          </a:p>
          <a:p>
            <a:pPr lvl="1"/>
            <a:r>
              <a:rPr lang="en-US" dirty="0"/>
              <a:t>Pre-text </a:t>
            </a:r>
            <a:r>
              <a:rPr lang="en-US" dirty="0" err="1"/>
              <a:t>feladatok</a:t>
            </a:r>
            <a:r>
              <a:rPr lang="en-US" dirty="0"/>
              <a:t> – </a:t>
            </a:r>
            <a:r>
              <a:rPr lang="en-US" dirty="0" err="1"/>
              <a:t>nem</a:t>
            </a:r>
            <a:r>
              <a:rPr lang="en-US" dirty="0"/>
              <a:t> pretrain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813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Alap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Ötlet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440295" y="1826137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Miért</a:t>
            </a:r>
            <a:r>
              <a:rPr lang="en-US" sz="2200" dirty="0"/>
              <a:t> </a:t>
            </a:r>
            <a:r>
              <a:rPr lang="en-US" sz="2200" dirty="0" err="1"/>
              <a:t>működik</a:t>
            </a:r>
            <a:r>
              <a:rPr lang="en-US" sz="2200" dirty="0"/>
              <a:t>?</a:t>
            </a:r>
          </a:p>
          <a:p>
            <a:pPr lvl="1"/>
            <a:r>
              <a:rPr lang="en-US" dirty="0"/>
              <a:t>Label </a:t>
            </a:r>
            <a:r>
              <a:rPr lang="en-US" dirty="0" err="1"/>
              <a:t>zaj</a:t>
            </a:r>
            <a:r>
              <a:rPr lang="en-US" dirty="0"/>
              <a:t> task </a:t>
            </a:r>
            <a:r>
              <a:rPr lang="en-US" dirty="0" err="1"/>
              <a:t>specifikus</a:t>
            </a:r>
            <a:endParaRPr lang="en-US" dirty="0"/>
          </a:p>
          <a:p>
            <a:pPr lvl="2"/>
            <a:r>
              <a:rPr lang="en-US" dirty="0" err="1"/>
              <a:t>Több</a:t>
            </a:r>
            <a:r>
              <a:rPr lang="en-US" dirty="0"/>
              <a:t> task – job </a:t>
            </a:r>
            <a:r>
              <a:rPr lang="en-US" dirty="0" err="1"/>
              <a:t>általánosítás</a:t>
            </a:r>
            <a:endParaRPr lang="en-US" dirty="0"/>
          </a:p>
          <a:p>
            <a:pPr lvl="1"/>
            <a:r>
              <a:rPr lang="en-US" dirty="0" err="1"/>
              <a:t>Könnyebb</a:t>
            </a:r>
            <a:r>
              <a:rPr lang="en-US" dirty="0"/>
              <a:t> a </a:t>
            </a:r>
            <a:r>
              <a:rPr lang="en-US" dirty="0" err="1"/>
              <a:t>releváns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irreleváns</a:t>
            </a:r>
            <a:r>
              <a:rPr lang="en-US" dirty="0"/>
              <a:t> feature-</a:t>
            </a:r>
            <a:r>
              <a:rPr lang="en-US" dirty="0" err="1"/>
              <a:t>ök</a:t>
            </a:r>
            <a:r>
              <a:rPr lang="en-US" dirty="0"/>
              <a:t> </a:t>
            </a:r>
            <a:r>
              <a:rPr lang="en-US" dirty="0" err="1"/>
              <a:t>szétválasztása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 err="1"/>
              <a:t>Hallgatózás</a:t>
            </a:r>
            <a:r>
              <a:rPr lang="en-US" dirty="0"/>
              <a:t>”:</a:t>
            </a:r>
          </a:p>
          <a:p>
            <a:pPr lvl="2"/>
            <a:r>
              <a:rPr lang="en-US" dirty="0"/>
              <a:t>Feature </a:t>
            </a:r>
            <a:r>
              <a:rPr lang="en-US" dirty="0" err="1"/>
              <a:t>mennyire</a:t>
            </a:r>
            <a:r>
              <a:rPr lang="en-US" dirty="0"/>
              <a:t> </a:t>
            </a:r>
            <a:r>
              <a:rPr lang="en-US" dirty="0" err="1"/>
              <a:t>egyértelmű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taskon</a:t>
            </a:r>
            <a:endParaRPr lang="en-US" dirty="0"/>
          </a:p>
          <a:p>
            <a:pPr lvl="1"/>
            <a:r>
              <a:rPr lang="en-US" dirty="0"/>
              <a:t>Bias:</a:t>
            </a:r>
          </a:p>
          <a:p>
            <a:pPr lvl="2"/>
            <a:r>
              <a:rPr lang="en-US" dirty="0" err="1"/>
              <a:t>Tanuljunk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feature-</a:t>
            </a:r>
            <a:r>
              <a:rPr lang="en-US" dirty="0" err="1"/>
              <a:t>öket</a:t>
            </a:r>
            <a:r>
              <a:rPr lang="en-US" dirty="0"/>
              <a:t> </a:t>
            </a:r>
            <a:r>
              <a:rPr lang="en-US" dirty="0" err="1"/>
              <a:t>amik</a:t>
            </a:r>
            <a:r>
              <a:rPr lang="en-US" dirty="0"/>
              <a:t> </a:t>
            </a:r>
            <a:r>
              <a:rPr lang="en-US" dirty="0" err="1"/>
              <a:t>másra</a:t>
            </a:r>
            <a:r>
              <a:rPr lang="en-US" dirty="0"/>
              <a:t> is </a:t>
            </a:r>
            <a:r>
              <a:rPr lang="en-US" dirty="0" err="1"/>
              <a:t>jók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68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Hard Param Sharing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Egy</a:t>
            </a:r>
            <a:r>
              <a:rPr lang="en-US" sz="2200" dirty="0"/>
              <a:t> backbone/neck</a:t>
            </a:r>
          </a:p>
          <a:p>
            <a:pPr lvl="1"/>
            <a:r>
              <a:rPr lang="en-US" sz="2000" dirty="0" err="1"/>
              <a:t>Egy</a:t>
            </a:r>
            <a:r>
              <a:rPr lang="en-US" sz="2000" dirty="0"/>
              <a:t> head </a:t>
            </a:r>
            <a:r>
              <a:rPr lang="en-US" sz="2000" dirty="0" err="1"/>
              <a:t>minden</a:t>
            </a:r>
            <a:r>
              <a:rPr lang="en-US" sz="2000" dirty="0"/>
              <a:t> </a:t>
            </a:r>
            <a:r>
              <a:rPr lang="en-US" sz="2000" dirty="0" err="1"/>
              <a:t>taskra</a:t>
            </a:r>
            <a:endParaRPr lang="en-US" sz="2000" dirty="0"/>
          </a:p>
          <a:p>
            <a:endParaRPr lang="hu-HU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8E7427-6F0B-CFE7-AC4F-9D576FCF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06" y="1799314"/>
            <a:ext cx="53816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Korai </a:t>
            </a:r>
            <a:r>
              <a:rPr lang="en-US" dirty="0" err="1">
                <a:solidFill>
                  <a:schemeClr val="tx1"/>
                </a:solidFill>
              </a:rPr>
              <a:t>példa</a:t>
            </a:r>
            <a:r>
              <a:rPr lang="en-US" dirty="0">
                <a:solidFill>
                  <a:schemeClr val="tx1"/>
                </a:solidFill>
              </a:rPr>
              <a:t>: Hyperface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Arc </a:t>
            </a:r>
            <a:r>
              <a:rPr lang="en-US" sz="2200" dirty="0" err="1"/>
              <a:t>taskok</a:t>
            </a:r>
            <a:endParaRPr lang="en-US" sz="2200" dirty="0"/>
          </a:p>
          <a:p>
            <a:endParaRPr lang="hu-HU" sz="2200" dirty="0"/>
          </a:p>
        </p:txBody>
      </p:sp>
      <p:pic>
        <p:nvPicPr>
          <p:cNvPr id="3074" name="Picture 2" descr="architecture of hyperface">
            <a:extLst>
              <a:ext uri="{FF2B5EF4-FFF2-40B4-BE49-F238E27FC236}">
                <a16:creationId xmlns:a16="http://schemas.microsoft.com/office/drawing/2014/main" id="{BF338770-1168-27B9-3629-0B5ED380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39" y="1675051"/>
            <a:ext cx="7655173" cy="517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 Param Sharing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516036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Külön</a:t>
            </a:r>
            <a:r>
              <a:rPr lang="en-US" sz="2200" dirty="0"/>
              <a:t> </a:t>
            </a:r>
            <a:r>
              <a:rPr lang="en-US" sz="2200" dirty="0" err="1"/>
              <a:t>hálók</a:t>
            </a:r>
            <a:endParaRPr lang="en-US" sz="2200" dirty="0"/>
          </a:p>
          <a:p>
            <a:pPr lvl="1"/>
            <a:r>
              <a:rPr lang="en-US" dirty="0" err="1"/>
              <a:t>Alsóbb</a:t>
            </a:r>
            <a:r>
              <a:rPr lang="en-US" dirty="0"/>
              <a:t> </a:t>
            </a:r>
            <a:r>
              <a:rPr lang="en-US" dirty="0" err="1"/>
              <a:t>rétegek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 </a:t>
            </a:r>
            <a:r>
              <a:rPr lang="en-US" dirty="0" err="1"/>
              <a:t>megkötések</a:t>
            </a:r>
            <a:endParaRPr lang="en-US" dirty="0"/>
          </a:p>
          <a:p>
            <a:pPr lvl="1"/>
            <a:r>
              <a:rPr lang="en-US" dirty="0" err="1"/>
              <a:t>Információ</a:t>
            </a:r>
            <a:r>
              <a:rPr lang="en-US" dirty="0"/>
              <a:t> </a:t>
            </a:r>
            <a:r>
              <a:rPr lang="en-US" dirty="0" err="1"/>
              <a:t>csere</a:t>
            </a:r>
            <a:r>
              <a:rPr lang="en-US" dirty="0"/>
              <a:t> - </a:t>
            </a:r>
            <a:r>
              <a:rPr lang="en-US" dirty="0" err="1"/>
              <a:t>flexibilitás</a:t>
            </a:r>
            <a:endParaRPr lang="en-US" dirty="0"/>
          </a:p>
          <a:p>
            <a:endParaRPr lang="hu-HU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5A2DF4-39CD-B2A9-E4BD-679F856DB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3114600"/>
            <a:ext cx="95726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8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Megfontolások</a:t>
            </a:r>
            <a:r>
              <a:rPr lang="en-US" dirty="0">
                <a:solidFill>
                  <a:schemeClr val="tx1"/>
                </a:solidFill>
              </a:rPr>
              <a:t>: Loss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Különböző</a:t>
            </a:r>
            <a:r>
              <a:rPr lang="en-US" sz="2200" dirty="0"/>
              <a:t> </a:t>
            </a:r>
            <a:r>
              <a:rPr lang="en-US" sz="2200" dirty="0" err="1"/>
              <a:t>taskok</a:t>
            </a:r>
            <a:r>
              <a:rPr lang="en-US" sz="2200" dirty="0"/>
              <a:t> – </a:t>
            </a:r>
            <a:r>
              <a:rPr lang="en-US" sz="2200" dirty="0" err="1"/>
              <a:t>eltérő</a:t>
            </a:r>
            <a:r>
              <a:rPr lang="en-US" sz="2200" dirty="0"/>
              <a:t> loss</a:t>
            </a:r>
          </a:p>
          <a:p>
            <a:pPr lvl="1"/>
            <a:r>
              <a:rPr lang="en-US" dirty="0" err="1"/>
              <a:t>Regularizáció</a:t>
            </a:r>
            <a:r>
              <a:rPr lang="en-US" dirty="0"/>
              <a:t>/</a:t>
            </a:r>
            <a:r>
              <a:rPr lang="en-US" dirty="0" err="1"/>
              <a:t>osztályozás</a:t>
            </a:r>
            <a:endParaRPr lang="en-US" dirty="0"/>
          </a:p>
          <a:p>
            <a:pPr lvl="1"/>
            <a:r>
              <a:rPr lang="en-US" dirty="0"/>
              <a:t>De CE-CE </a:t>
            </a:r>
            <a:r>
              <a:rPr lang="en-US" dirty="0" err="1"/>
              <a:t>közt</a:t>
            </a:r>
            <a:r>
              <a:rPr lang="en-US" dirty="0"/>
              <a:t> is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különbség</a:t>
            </a:r>
            <a:endParaRPr lang="en-US" dirty="0"/>
          </a:p>
          <a:p>
            <a:r>
              <a:rPr lang="en-US" dirty="0" err="1"/>
              <a:t>Relatív</a:t>
            </a:r>
            <a:r>
              <a:rPr lang="en-US" dirty="0"/>
              <a:t> </a:t>
            </a:r>
            <a:r>
              <a:rPr lang="en-US" dirty="0" err="1"/>
              <a:t>súlyozás</a:t>
            </a:r>
            <a:endParaRPr lang="en-US" dirty="0"/>
          </a:p>
          <a:p>
            <a:pPr lvl="1"/>
            <a:r>
              <a:rPr lang="en-US" dirty="0"/>
              <a:t>Dataset </a:t>
            </a:r>
            <a:r>
              <a:rPr lang="en-US" dirty="0" err="1"/>
              <a:t>mérettel</a:t>
            </a:r>
            <a:r>
              <a:rPr lang="en-US" dirty="0"/>
              <a:t> </a:t>
            </a:r>
            <a:r>
              <a:rPr lang="en-US" dirty="0" err="1"/>
              <a:t>fordítottan</a:t>
            </a:r>
            <a:r>
              <a:rPr lang="en-US" dirty="0"/>
              <a:t> </a:t>
            </a:r>
            <a:r>
              <a:rPr lang="en-US" dirty="0" err="1"/>
              <a:t>arányos</a:t>
            </a:r>
            <a:endParaRPr lang="en-US" dirty="0"/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92774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Megfontolások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Mintavételezés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Különböző</a:t>
            </a:r>
            <a:r>
              <a:rPr lang="en-US" sz="2200" dirty="0"/>
              <a:t> </a:t>
            </a:r>
            <a:r>
              <a:rPr lang="en-US" sz="2200" dirty="0" err="1"/>
              <a:t>taskok</a:t>
            </a:r>
            <a:r>
              <a:rPr lang="en-US" sz="2200" dirty="0"/>
              <a:t> – </a:t>
            </a:r>
            <a:r>
              <a:rPr lang="en-US" sz="2200" dirty="0" err="1"/>
              <a:t>eltérő</a:t>
            </a:r>
            <a:r>
              <a:rPr lang="en-US" sz="2200" dirty="0"/>
              <a:t> dataset</a:t>
            </a:r>
          </a:p>
          <a:p>
            <a:pPr lvl="1"/>
            <a:r>
              <a:rPr lang="en-US" dirty="0"/>
              <a:t>Azon </a:t>
            </a:r>
            <a:r>
              <a:rPr lang="en-US" dirty="0" err="1"/>
              <a:t>belül</a:t>
            </a:r>
            <a:r>
              <a:rPr lang="en-US" dirty="0"/>
              <a:t> is </a:t>
            </a:r>
            <a:r>
              <a:rPr lang="en-US" dirty="0" err="1"/>
              <a:t>lehet</a:t>
            </a:r>
            <a:r>
              <a:rPr lang="en-US" dirty="0"/>
              <a:t> </a:t>
            </a:r>
            <a:r>
              <a:rPr lang="en-US" dirty="0" err="1"/>
              <a:t>inbalance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hőmérséklet</a:t>
            </a:r>
            <a:r>
              <a:rPr lang="en-US" dirty="0"/>
              <a:t> </a:t>
            </a:r>
            <a:r>
              <a:rPr lang="en-US" dirty="0" err="1"/>
              <a:t>változóval</a:t>
            </a:r>
            <a:r>
              <a:rPr lang="en-US" dirty="0"/>
              <a:t> </a:t>
            </a:r>
            <a:r>
              <a:rPr lang="en-US" dirty="0" err="1"/>
              <a:t>állítjuk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i-</a:t>
            </a:r>
            <a:r>
              <a:rPr lang="en-US" dirty="0" err="1"/>
              <a:t>edik</a:t>
            </a:r>
            <a:r>
              <a:rPr lang="en-US" dirty="0"/>
              <a:t> task </a:t>
            </a:r>
            <a:r>
              <a:rPr lang="en-US" dirty="0" err="1"/>
              <a:t>valószínűségét</a:t>
            </a:r>
            <a:endParaRPr lang="en-US" dirty="0"/>
          </a:p>
          <a:p>
            <a:pPr lvl="1"/>
            <a:r>
              <a:rPr lang="en-US" dirty="0" err="1"/>
              <a:t>Adaptívan</a:t>
            </a:r>
            <a:r>
              <a:rPr lang="en-US" dirty="0"/>
              <a:t> </a:t>
            </a:r>
            <a:r>
              <a:rPr lang="en-US" dirty="0" err="1"/>
              <a:t>számolódik</a:t>
            </a:r>
            <a:endParaRPr lang="en-US" dirty="0"/>
          </a:p>
          <a:p>
            <a:endParaRPr lang="en-US" dirty="0"/>
          </a:p>
          <a:p>
            <a:endParaRPr lang="hu-HU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7E019B-4A03-8943-36CA-935BF2631F6D}"/>
                  </a:ext>
                </a:extLst>
              </p:cNvPr>
              <p:cNvSpPr txBox="1"/>
              <p:nvPr/>
            </p:nvSpPr>
            <p:spPr>
              <a:xfrm>
                <a:off x="5255621" y="3156857"/>
                <a:ext cx="1476103" cy="5350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7E019B-4A03-8943-36CA-935BF2631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621" y="3156857"/>
                <a:ext cx="1476103" cy="5350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542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Megfontolások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Ütemezés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0052" y="167505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Nem </a:t>
            </a:r>
            <a:r>
              <a:rPr lang="en-US" sz="2200" dirty="0" err="1"/>
              <a:t>feltétlen</a:t>
            </a:r>
            <a:r>
              <a:rPr lang="en-US" sz="2200" dirty="0"/>
              <a:t> </a:t>
            </a:r>
            <a:r>
              <a:rPr lang="en-US" sz="2200" dirty="0" err="1"/>
              <a:t>tanítunk</a:t>
            </a:r>
            <a:r>
              <a:rPr lang="en-US" sz="2200" dirty="0"/>
              <a:t> </a:t>
            </a:r>
            <a:r>
              <a:rPr lang="en-US" sz="2200" dirty="0" err="1"/>
              <a:t>minden</a:t>
            </a:r>
            <a:r>
              <a:rPr lang="en-US" sz="2200" dirty="0"/>
              <a:t> </a:t>
            </a:r>
            <a:r>
              <a:rPr lang="en-US" sz="2200" dirty="0" err="1"/>
              <a:t>taskon</a:t>
            </a:r>
            <a:r>
              <a:rPr lang="en-US" sz="2200" dirty="0"/>
              <a:t> </a:t>
            </a:r>
            <a:r>
              <a:rPr lang="en-US" sz="2200" dirty="0" err="1"/>
              <a:t>egyszerre</a:t>
            </a:r>
            <a:endParaRPr lang="en-US" sz="2200" dirty="0"/>
          </a:p>
          <a:p>
            <a:pPr lvl="1"/>
            <a:r>
              <a:rPr lang="en-US" dirty="0"/>
              <a:t>Pl: Pre-text, </a:t>
            </a:r>
            <a:r>
              <a:rPr lang="en-US" dirty="0" err="1"/>
              <a:t>Keypoint</a:t>
            </a:r>
            <a:r>
              <a:rPr lang="en-US" dirty="0"/>
              <a:t> detection, hardware limit</a:t>
            </a:r>
          </a:p>
          <a:p>
            <a:pPr lvl="1"/>
            <a:r>
              <a:rPr lang="en-US" dirty="0" err="1"/>
              <a:t>Ütemezés</a:t>
            </a:r>
            <a:endParaRPr lang="en-US" dirty="0"/>
          </a:p>
          <a:p>
            <a:pPr lvl="2"/>
            <a:r>
              <a:rPr lang="en-US" dirty="0"/>
              <a:t>Task </a:t>
            </a:r>
            <a:r>
              <a:rPr lang="en-US" dirty="0" err="1"/>
              <a:t>hasonlóság</a:t>
            </a:r>
            <a:r>
              <a:rPr lang="en-US" dirty="0"/>
              <a:t> </a:t>
            </a:r>
            <a:r>
              <a:rPr lang="en-US" dirty="0" err="1"/>
              <a:t>alapján</a:t>
            </a:r>
            <a:endParaRPr lang="en-US" dirty="0"/>
          </a:p>
          <a:p>
            <a:pPr lvl="2"/>
            <a:r>
              <a:rPr lang="en-US" dirty="0" err="1"/>
              <a:t>Performancia</a:t>
            </a:r>
            <a:r>
              <a:rPr lang="en-US" dirty="0"/>
              <a:t> target </a:t>
            </a:r>
            <a:r>
              <a:rPr lang="en-US" dirty="0" err="1"/>
              <a:t>alapján</a:t>
            </a:r>
            <a:endParaRPr lang="en-US" dirty="0"/>
          </a:p>
          <a:p>
            <a:endParaRPr lang="hu-HU" sz="2200" dirty="0"/>
          </a:p>
        </p:txBody>
      </p:sp>
      <p:pic>
        <p:nvPicPr>
          <p:cNvPr id="4098" name="Picture 2" descr="visualization of active-sampling based multi-task learning framework">
            <a:extLst>
              <a:ext uri="{FF2B5EF4-FFF2-40B4-BE49-F238E27FC236}">
                <a16:creationId xmlns:a16="http://schemas.microsoft.com/office/drawing/2014/main" id="{37B992F0-51DA-5903-2A6F-81947C97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3" y="3710153"/>
            <a:ext cx="7440897" cy="31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7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{39324BA3-E8D1-B640-BE44-B463AFFC2D88}tf10001063</Template>
  <TotalTime>1547</TotalTime>
  <Words>327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Times New Roman</vt:lpstr>
      <vt:lpstr>Mesh</vt:lpstr>
      <vt:lpstr>Multi-task Learning</vt:lpstr>
      <vt:lpstr>Alap Ötlet</vt:lpstr>
      <vt:lpstr>Alap Ötlet</vt:lpstr>
      <vt:lpstr>Hard Param Sharing</vt:lpstr>
      <vt:lpstr>Korai példa: Hyperface</vt:lpstr>
      <vt:lpstr>Soft Param Sharing</vt:lpstr>
      <vt:lpstr>Megfontolások: Loss</vt:lpstr>
      <vt:lpstr>Megfontolások: Mintavételezés</vt:lpstr>
      <vt:lpstr>Megfontolások: Ütemezés</vt:lpstr>
      <vt:lpstr>Megfontolások: Task konfliktus</vt:lpstr>
      <vt:lpstr>Gradiens Moduláció</vt:lpstr>
      <vt:lpstr>Knowledge Distillation</vt:lpstr>
      <vt:lpstr>Soft vs Hard</vt:lpstr>
      <vt:lpstr>Fully Adaptive Feature sharing</vt:lpstr>
      <vt:lpstr>Cross-stitch Network</vt:lpstr>
      <vt:lpstr>Látás Példa: Mask-RCNN</vt:lpstr>
      <vt:lpstr>Látás Példa: Yolo vN</vt:lpstr>
      <vt:lpstr>Alkalmazás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Tansformer Hálózatok</dc:title>
  <dc:creator>Szemenyei Márton</dc:creator>
  <cp:lastModifiedBy>Márton Szemenyei</cp:lastModifiedBy>
  <cp:revision>48</cp:revision>
  <dcterms:created xsi:type="dcterms:W3CDTF">2023-03-14T06:49:27Z</dcterms:created>
  <dcterms:modified xsi:type="dcterms:W3CDTF">2023-09-18T06:58:54Z</dcterms:modified>
</cp:coreProperties>
</file>