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22"/>
  </p:notesMasterIdLst>
  <p:sldIdLst>
    <p:sldId id="256" r:id="rId2"/>
    <p:sldId id="257" r:id="rId3"/>
    <p:sldId id="316" r:id="rId4"/>
    <p:sldId id="280" r:id="rId5"/>
    <p:sldId id="293" r:id="rId6"/>
    <p:sldId id="318" r:id="rId7"/>
    <p:sldId id="300" r:id="rId8"/>
    <p:sldId id="310" r:id="rId9"/>
    <p:sldId id="294" r:id="rId10"/>
    <p:sldId id="295" r:id="rId11"/>
    <p:sldId id="319" r:id="rId12"/>
    <p:sldId id="296" r:id="rId13"/>
    <p:sldId id="314" r:id="rId14"/>
    <p:sldId id="320" r:id="rId15"/>
    <p:sldId id="321" r:id="rId16"/>
    <p:sldId id="312" r:id="rId17"/>
    <p:sldId id="301" r:id="rId18"/>
    <p:sldId id="322" r:id="rId19"/>
    <p:sldId id="323" r:id="rId20"/>
    <p:sldId id="32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585"/>
  </p:normalViewPr>
  <p:slideViewPr>
    <p:cSldViewPr snapToGrid="0">
      <p:cViewPr varScale="1">
        <p:scale>
          <a:sx n="90" d="100"/>
          <a:sy n="90" d="100"/>
        </p:scale>
        <p:origin x="114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5DD51-6450-4657-BC2C-60780CE100E0}" type="datetimeFigureOut">
              <a:rPr lang="en-US" smtClean="0"/>
              <a:t>2023-09-04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E80B4-B777-44E8-B338-021FDD315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8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86441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6257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219621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27385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720501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39309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9889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055222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1458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06904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50724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970354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849547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621694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47577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712732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7585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60BBDE6-7693-904A-97D1-05ADAE880626}" type="datetimeFigureOut">
              <a:rPr lang="en-HU" smtClean="0"/>
              <a:t>09/04/2023</a:t>
            </a:fld>
            <a:endParaRPr lang="en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ECB2092F-74AC-F042-9F13-4A44557E976D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6160775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62164E-4528-40DB-BC26-D6DDE216A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363D4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F30007FA-C6A2-43A0-8045-7016AEF81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gradFill>
              <a:gsLst>
                <a:gs pos="0">
                  <a:schemeClr val="bg2">
                    <a:alpha val="65000"/>
                  </a:schemeClr>
                </a:gs>
                <a:gs pos="98000">
                  <a:schemeClr val="bg2">
                    <a:lumMod val="75000"/>
                    <a:alpha val="55000"/>
                  </a:schemeClr>
                </a:gs>
              </a:gsLst>
              <a:lin ang="5400000" scaled="1"/>
            </a:gradFill>
          </a:ln>
          <a:effectLst>
            <a:outerShdw blurRad="50800" dist="38100" dir="5400000" algn="t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255CB-931A-4849-58E1-7198CD0A7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865974"/>
            <a:ext cx="8676222" cy="3643822"/>
          </a:xfrm>
        </p:spPr>
        <p:txBody>
          <a:bodyPr anchor="ctr">
            <a:normAutofit/>
          </a:bodyPr>
          <a:lstStyle/>
          <a:p>
            <a:r>
              <a:rPr lang="en-US" sz="6600" dirty="0" err="1"/>
              <a:t>Szegmentáció</a:t>
            </a:r>
            <a:endParaRPr lang="en-HU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D14E-60E4-BB73-EE7C-DC6E34D72E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542384"/>
            <a:ext cx="8676222" cy="6282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Dr. Szemenyei Márton</a:t>
            </a:r>
          </a:p>
          <a:p>
            <a:pPr>
              <a:lnSpc>
                <a:spcPct val="90000"/>
              </a:lnSpc>
            </a:pPr>
            <a:r>
              <a:rPr lang="en-HU" sz="1500" dirty="0">
                <a:solidFill>
                  <a:srgbClr val="E6E6E6"/>
                </a:solidFill>
              </a:rPr>
              <a:t>BME VIK IIT</a:t>
            </a:r>
          </a:p>
        </p:txBody>
      </p:sp>
    </p:spTree>
    <p:extLst>
      <p:ext uri="{BB962C8B-B14F-4D97-AF65-F5344CB8AC3E}">
        <p14:creationId xmlns:p14="http://schemas.microsoft.com/office/powerpoint/2010/main" val="3566336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3271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Még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fontos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trükkök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6671" y="135714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A közvetlen kapcsolatok segítenek</a:t>
            </a:r>
          </a:p>
          <a:p>
            <a:pPr lvl="1"/>
            <a:r>
              <a:rPr lang="hu-HU" sz="2000" dirty="0"/>
              <a:t>A felskálázás kap nagy felbontású infót</a:t>
            </a:r>
          </a:p>
          <a:p>
            <a:pPr lvl="1"/>
            <a:r>
              <a:rPr lang="hu-HU" sz="2000" dirty="0"/>
              <a:t>Gradiens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51D5D-0CED-643B-2BB1-B375F32F93B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415962" y="3872480"/>
            <a:ext cx="17226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2D0978-5FE9-AE3B-D5C8-46F38BF89F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116362" y="3817040"/>
            <a:ext cx="172260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2D89D7F-C0A0-F66B-D49C-C7AFBD0C7FAF}"/>
              </a:ext>
            </a:extLst>
          </p:cNvPr>
          <p:cNvSpPr/>
          <p:nvPr/>
        </p:nvSpPr>
        <p:spPr>
          <a:xfrm>
            <a:off x="3513322" y="296383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AF1F9AC-B5E3-329C-18C3-534A3D9DFA24}"/>
              </a:ext>
            </a:extLst>
          </p:cNvPr>
          <p:cNvSpPr/>
          <p:nvPr/>
        </p:nvSpPr>
        <p:spPr>
          <a:xfrm>
            <a:off x="3873682" y="296419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AF74002-04CC-58FD-FB67-25DA542DA523}"/>
              </a:ext>
            </a:extLst>
          </p:cNvPr>
          <p:cNvSpPr/>
          <p:nvPr/>
        </p:nvSpPr>
        <p:spPr>
          <a:xfrm>
            <a:off x="4529962" y="365071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BCA4127E-7866-3533-C45C-F495A6D82C2F}"/>
              </a:ext>
            </a:extLst>
          </p:cNvPr>
          <p:cNvSpPr/>
          <p:nvPr/>
        </p:nvSpPr>
        <p:spPr>
          <a:xfrm>
            <a:off x="3138562" y="4407439"/>
            <a:ext cx="41076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D7481D72-79B2-B52A-F749-2E2677D21AA9}"/>
              </a:ext>
            </a:extLst>
          </p:cNvPr>
          <p:cNvSpPr/>
          <p:nvPr/>
        </p:nvSpPr>
        <p:spPr>
          <a:xfrm>
            <a:off x="8352442" y="4382240"/>
            <a:ext cx="835920" cy="25199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7EFEB25-30CE-EA98-4B04-B452EA722FC4}"/>
              </a:ext>
            </a:extLst>
          </p:cNvPr>
          <p:cNvSpPr/>
          <p:nvPr/>
        </p:nvSpPr>
        <p:spPr>
          <a:xfrm>
            <a:off x="4746322" y="365071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F5944DA-990D-62D1-885E-3D6A18E72DFF}"/>
              </a:ext>
            </a:extLst>
          </p:cNvPr>
          <p:cNvSpPr/>
          <p:nvPr/>
        </p:nvSpPr>
        <p:spPr>
          <a:xfrm>
            <a:off x="5073562" y="4016480"/>
            <a:ext cx="822960" cy="731519"/>
          </a:xfrm>
          <a:custGeom>
            <a:avLst>
              <a:gd name="f0" fmla="val 62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CA7BE72-3A6E-ADC3-8371-07E2B231238C}"/>
              </a:ext>
            </a:extLst>
          </p:cNvPr>
          <p:cNvSpPr/>
          <p:nvPr/>
        </p:nvSpPr>
        <p:spPr>
          <a:xfrm>
            <a:off x="5793562" y="4016840"/>
            <a:ext cx="822960" cy="731519"/>
          </a:xfrm>
          <a:custGeom>
            <a:avLst>
              <a:gd name="f0" fmla="val 62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12ADAF8-30F7-7A9E-1C7B-890DE1CCD454}"/>
              </a:ext>
            </a:extLst>
          </p:cNvPr>
          <p:cNvSpPr/>
          <p:nvPr/>
        </p:nvSpPr>
        <p:spPr>
          <a:xfrm>
            <a:off x="6474322" y="365071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761C52A-7BEB-CD1C-D7B6-22A19E398C53}"/>
              </a:ext>
            </a:extLst>
          </p:cNvPr>
          <p:cNvSpPr/>
          <p:nvPr/>
        </p:nvSpPr>
        <p:spPr>
          <a:xfrm>
            <a:off x="6690682" y="365071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458F9F6-4CDE-C161-E7BE-EDBDBE4389E2}"/>
              </a:ext>
            </a:extLst>
          </p:cNvPr>
          <p:cNvSpPr/>
          <p:nvPr/>
        </p:nvSpPr>
        <p:spPr>
          <a:xfrm>
            <a:off x="7077681" y="296419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DB53695-0AF8-5011-141D-DE63D4DA7D80}"/>
              </a:ext>
            </a:extLst>
          </p:cNvPr>
          <p:cNvSpPr/>
          <p:nvPr/>
        </p:nvSpPr>
        <p:spPr>
          <a:xfrm>
            <a:off x="7438042" y="296455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3281B541-BFDE-0AD7-A3CD-DF76360B7108}"/>
              </a:ext>
            </a:extLst>
          </p:cNvPr>
          <p:cNvSpPr/>
          <p:nvPr/>
        </p:nvSpPr>
        <p:spPr>
          <a:xfrm>
            <a:off x="4788082" y="3116480"/>
            <a:ext cx="2845799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9FA0F60B-86B3-B017-BDED-7C0914FC8387}"/>
              </a:ext>
            </a:extLst>
          </p:cNvPr>
          <p:cNvSpPr/>
          <p:nvPr/>
        </p:nvSpPr>
        <p:spPr>
          <a:xfrm>
            <a:off x="5289922" y="3756560"/>
            <a:ext cx="152100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9510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83271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Még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fontos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trükkök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6671" y="1357146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Dilated/Atrous konvolúció</a:t>
            </a:r>
          </a:p>
          <a:p>
            <a:pPr lvl="1"/>
            <a:r>
              <a:rPr lang="hu-HU" sz="2000" dirty="0"/>
              <a:t>Növeli a látómezőt → kontextus</a:t>
            </a:r>
          </a:p>
          <a:p>
            <a:r>
              <a:rPr lang="hu-HU" sz="2200" dirty="0"/>
              <a:t>Dilatált Piramis pooling (ASPP)</a:t>
            </a:r>
            <a:endParaRPr lang="en-US" sz="2200" dirty="0"/>
          </a:p>
          <a:p>
            <a:pPr lvl="1"/>
            <a:r>
              <a:rPr lang="en-US" sz="2000" dirty="0" err="1"/>
              <a:t>Featureök</a:t>
            </a:r>
            <a:r>
              <a:rPr lang="en-US" sz="2000" dirty="0"/>
              <a:t> </a:t>
            </a:r>
            <a:r>
              <a:rPr lang="en-US" sz="2000" dirty="0" err="1"/>
              <a:t>több</a:t>
            </a:r>
            <a:r>
              <a:rPr lang="en-US" sz="2000" dirty="0"/>
              <a:t> </a:t>
            </a:r>
            <a:r>
              <a:rPr lang="en-US" sz="2000" dirty="0" err="1"/>
              <a:t>skálán</a:t>
            </a:r>
            <a:r>
              <a:rPr lang="en-US" sz="2000" dirty="0"/>
              <a:t>/</a:t>
            </a:r>
            <a:r>
              <a:rPr lang="en-US" sz="2000" dirty="0" err="1"/>
              <a:t>látómezővel</a:t>
            </a:r>
            <a:endParaRPr lang="hu-HU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9741E-4D4C-DE2C-BA49-01F085FCC72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 r="10268" b="12579"/>
          <a:stretch>
            <a:fillRect/>
          </a:stretch>
        </p:blipFill>
        <p:spPr>
          <a:xfrm>
            <a:off x="660928" y="3429000"/>
            <a:ext cx="10866967" cy="29355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20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Conditional Random Field (CRF)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51639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Független</a:t>
            </a:r>
            <a:r>
              <a:rPr lang="en-US" sz="2200" dirty="0"/>
              <a:t> </a:t>
            </a:r>
            <a:r>
              <a:rPr lang="en-US" sz="2200" dirty="0" err="1"/>
              <a:t>osztályozás</a:t>
            </a:r>
            <a:r>
              <a:rPr lang="en-US" sz="2200" dirty="0"/>
              <a:t> → </a:t>
            </a:r>
            <a:r>
              <a:rPr lang="en-US" sz="2200" dirty="0" err="1"/>
              <a:t>rossz</a:t>
            </a:r>
            <a:r>
              <a:rPr lang="en-US" sz="2200" dirty="0"/>
              <a:t> </a:t>
            </a:r>
            <a:r>
              <a:rPr lang="en-US" sz="2200" dirty="0" err="1"/>
              <a:t>eredmény</a:t>
            </a:r>
            <a:endParaRPr lang="en-US" sz="2200" dirty="0"/>
          </a:p>
          <a:p>
            <a:r>
              <a:rPr lang="en-US" sz="2200" dirty="0" err="1"/>
              <a:t>Szomszédos</a:t>
            </a:r>
            <a:r>
              <a:rPr lang="en-US" sz="2200" dirty="0"/>
              <a:t> </a:t>
            </a:r>
            <a:r>
              <a:rPr lang="en-US" sz="2200" dirty="0" err="1"/>
              <a:t>pixelek</a:t>
            </a:r>
            <a:endParaRPr lang="en-US" sz="2200" dirty="0"/>
          </a:p>
          <a:p>
            <a:pPr lvl="1"/>
            <a:r>
              <a:rPr lang="en-US" sz="2000" dirty="0" err="1"/>
              <a:t>Energiaminimalizálás</a:t>
            </a:r>
            <a:endParaRPr lang="en-US" sz="2000" dirty="0"/>
          </a:p>
          <a:p>
            <a:pPr lvl="1"/>
            <a:r>
              <a:rPr lang="en-US" sz="2000" dirty="0" err="1"/>
              <a:t>Gráf</a:t>
            </a:r>
            <a:r>
              <a:rPr lang="en-US" sz="2000" dirty="0"/>
              <a:t>: V, E</a:t>
            </a:r>
          </a:p>
          <a:p>
            <a:pPr marL="457200" lvl="1" indent="0">
              <a:buNone/>
            </a:pP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 err="1"/>
              <a:t>Saját</a:t>
            </a:r>
            <a:r>
              <a:rPr lang="en-US" sz="2000" dirty="0"/>
              <a:t> </a:t>
            </a:r>
            <a:r>
              <a:rPr lang="en-US" sz="2000" dirty="0" err="1"/>
              <a:t>költség</a:t>
            </a:r>
            <a:r>
              <a:rPr lang="en-US" sz="2000" dirty="0"/>
              <a:t>: </a:t>
            </a:r>
            <a:r>
              <a:rPr lang="en-US" sz="2000" dirty="0" err="1"/>
              <a:t>háló</a:t>
            </a:r>
            <a:r>
              <a:rPr lang="en-US" sz="2000" dirty="0"/>
              <a:t> </a:t>
            </a:r>
            <a:r>
              <a:rPr lang="en-US" sz="2000" dirty="0" err="1"/>
              <a:t>kimenete</a:t>
            </a:r>
            <a:endParaRPr lang="en-US" sz="2000" dirty="0"/>
          </a:p>
          <a:p>
            <a:pPr lvl="1"/>
            <a:r>
              <a:rPr lang="en-US" sz="2000" dirty="0" err="1"/>
              <a:t>Páros</a:t>
            </a:r>
            <a:r>
              <a:rPr lang="en-US" sz="2000" dirty="0"/>
              <a:t> </a:t>
            </a:r>
            <a:r>
              <a:rPr lang="en-US" sz="2000" dirty="0" err="1"/>
              <a:t>költség</a:t>
            </a:r>
            <a:r>
              <a:rPr lang="en-US" sz="2000" dirty="0"/>
              <a:t>: </a:t>
            </a:r>
            <a:r>
              <a:rPr lang="en-US" sz="2000" dirty="0" err="1"/>
              <a:t>távolságtól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intenzitástól</a:t>
            </a:r>
            <a:r>
              <a:rPr lang="en-US" sz="2000" dirty="0"/>
              <a:t> </a:t>
            </a:r>
            <a:r>
              <a:rPr lang="en-US" sz="2000" dirty="0" err="1"/>
              <a:t>függ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F76D15-6621-A9CF-624E-F0129E908F3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8390160" y="1675051"/>
            <a:ext cx="1622519" cy="219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F682B4-A0BA-0545-DD21-A23602D1DA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034999" y="1675051"/>
            <a:ext cx="1615680" cy="219456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22271-0519-4D37-3493-454318DEFBE7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662191" y="3313951"/>
                <a:ext cx="5537880" cy="1111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222271-0519-4D37-3493-454318DEFB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191" y="3313951"/>
                <a:ext cx="5537880" cy="11113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5F53BB-62F4-611E-5650-3A9AA705705C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1975205" y="5110376"/>
                <a:ext cx="6222959" cy="1633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μ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nary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bSup>
                              </m:e>
                            </m:nary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mr>
                        <m:mr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</m:sup>
                            </m:sSup>
                            <m:r>
                              <a:rPr lang="en-US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  <m:sSup>
                              <m:sSupPr>
                                <m:ctrlP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  <m:r>
                                      <a:rPr lang="en-US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‖"/>
                                                <m:endChr m:val="‖"/>
                                                <m:ctrlPr>
                                                  <a:rPr lang="en-US" i="1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0">
                                                    <a:solidFill>
                                                      <a:srgbClr val="000000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solidFill>
                                                          <a:srgbClr val="000000"/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i="0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  <m:sup>
                                            <m:r>
                                              <a:rPr lang="en-US" i="0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</m:den>
                                    </m:f>
                                  </m:e>
                                </m:d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5F53BB-62F4-611E-5650-3A9AA7057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205" y="5110376"/>
                <a:ext cx="6222959" cy="16333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0750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Conditional Random Field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85955" y="1585672"/>
            <a:ext cx="10209753" cy="503680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hu-HU" sz="2200" dirty="0"/>
              <a:t>NP nehéz (erre az esetre van jó közelítés)</a:t>
            </a:r>
          </a:p>
          <a:p>
            <a:r>
              <a:rPr lang="hu-HU" sz="2200" dirty="0"/>
              <a:t>Mean Field Iteration</a:t>
            </a:r>
          </a:p>
          <a:p>
            <a:pPr lvl="1">
              <a:lnSpc>
                <a:spcPts val="4800"/>
              </a:lnSpc>
            </a:pPr>
            <a:r>
              <a:rPr lang="hu-HU" sz="2000" dirty="0"/>
              <a:t>Inicializáció</a:t>
            </a:r>
          </a:p>
          <a:p>
            <a:pPr lvl="1">
              <a:lnSpc>
                <a:spcPts val="4800"/>
              </a:lnSpc>
            </a:pPr>
            <a:r>
              <a:rPr lang="hu-HU" sz="2000" dirty="0"/>
              <a:t>Szűrés (üzenetek)</a:t>
            </a:r>
          </a:p>
          <a:p>
            <a:pPr lvl="1">
              <a:lnSpc>
                <a:spcPts val="4800"/>
              </a:lnSpc>
            </a:pPr>
            <a:r>
              <a:rPr lang="hu-HU" sz="2000" dirty="0"/>
              <a:t>Szűrők súlyozása</a:t>
            </a:r>
          </a:p>
          <a:p>
            <a:pPr lvl="1">
              <a:lnSpc>
                <a:spcPts val="4800"/>
              </a:lnSpc>
            </a:pPr>
            <a:r>
              <a:rPr lang="hu-HU" sz="2000" dirty="0"/>
              <a:t>Kompatibilitási transzformáció</a:t>
            </a:r>
          </a:p>
          <a:p>
            <a:pPr lvl="1">
              <a:lnSpc>
                <a:spcPts val="4800"/>
              </a:lnSpc>
            </a:pPr>
            <a:r>
              <a:rPr lang="hu-HU" sz="2000" dirty="0"/>
              <a:t>Unáris potenciálok</a:t>
            </a:r>
          </a:p>
          <a:p>
            <a:pPr lvl="1">
              <a:lnSpc>
                <a:spcPts val="4800"/>
              </a:lnSpc>
            </a:pPr>
            <a:r>
              <a:rPr lang="hu-HU" sz="2000" dirty="0"/>
              <a:t>Softmax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BA1D9-69B3-D1AF-236E-897E27E077E9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928199" y="1748635"/>
                <a:ext cx="4187520" cy="5379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𝑈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</m:e>
                        </m:mr>
                        <m:mr>
                          <m:e/>
                        </m:m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</m:e>
                            </m:nary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∀</m:t>
                            </m:r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m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/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nary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b>
                              <m:sup/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μ</m:t>
                                </m:r>
                              </m:e>
                            </m:nary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d>
                          </m:e>
                        </m:mr>
                        <m:mr>
                          <m:e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US" sz="20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←</m:t>
                            </m:r>
                            <m:f>
                              <m:f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b>
                                  <m:sup/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𝑄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solidFill>
                                                  <a:srgbClr val="00000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nary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sz="20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den>
                            </m:f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acc>
                                  <m:accPr>
                                    <m:chr m:val="̂"/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sup>
                            </m:sSup>
                          </m:e>
                        </m:mr>
                      </m:m>
                    </m:oMath>
                  </m:oMathPara>
                </a14:m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EABA1D9-69B3-D1AF-236E-897E27E07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8199" y="1748635"/>
                <a:ext cx="4187520" cy="5379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01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84502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Conditional Random Field</a:t>
            </a:r>
            <a:endParaRPr lang="en-HU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42CC87-139B-16D2-044A-5AB6519FC6F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82700" y="3963960"/>
            <a:ext cx="6972120" cy="18154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632D705-67B0-791A-0F18-0378690B8BB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56180" y="1207440"/>
            <a:ext cx="10079640" cy="282708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BD53FA0-5076-57DA-9BAD-D3EBAD67DEC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78500" y="5709600"/>
            <a:ext cx="10079640" cy="1148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398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037D2A-0817-F896-2E62-E0B6D0AA3A9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184307" y="6498"/>
            <a:ext cx="5823386" cy="68515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8209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Loss </a:t>
            </a:r>
            <a:r>
              <a:rPr lang="en-US" dirty="0" err="1">
                <a:solidFill>
                  <a:schemeClr val="tx1"/>
                </a:solidFill>
              </a:rPr>
              <a:t>függvények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48952" y="189836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Pixelenkénti</a:t>
            </a:r>
            <a:r>
              <a:rPr lang="en-US" sz="2200" dirty="0"/>
              <a:t> </a:t>
            </a:r>
            <a:r>
              <a:rPr lang="en-US" sz="2200" dirty="0" err="1"/>
              <a:t>kereszt-entrópia</a:t>
            </a:r>
            <a:endParaRPr lang="en-US" sz="2200" dirty="0"/>
          </a:p>
          <a:p>
            <a:pPr lvl="1"/>
            <a:r>
              <a:rPr lang="en-US" sz="2000" dirty="0" err="1"/>
              <a:t>Kicsi</a:t>
            </a:r>
            <a:r>
              <a:rPr lang="en-US" sz="2000" dirty="0"/>
              <a:t> </a:t>
            </a:r>
            <a:r>
              <a:rPr lang="en-US" sz="2000" dirty="0" err="1"/>
              <a:t>objektumok</a:t>
            </a:r>
            <a:r>
              <a:rPr lang="en-US" sz="2000" dirty="0"/>
              <a:t> </a:t>
            </a:r>
            <a:r>
              <a:rPr lang="en-US" sz="2000" dirty="0" err="1"/>
              <a:t>elvesztéséért</a:t>
            </a:r>
            <a:r>
              <a:rPr lang="en-US" sz="2000" dirty="0"/>
              <a:t> </a:t>
            </a:r>
            <a:r>
              <a:rPr lang="en-US" sz="2000" dirty="0" err="1"/>
              <a:t>kis</a:t>
            </a:r>
            <a:r>
              <a:rPr lang="en-US" sz="2000" dirty="0"/>
              <a:t> </a:t>
            </a:r>
            <a:r>
              <a:rPr lang="en-US" sz="2000" dirty="0" err="1"/>
              <a:t>büntetést</a:t>
            </a:r>
            <a:r>
              <a:rPr lang="en-US" sz="2000" dirty="0"/>
              <a:t> </a:t>
            </a:r>
            <a:r>
              <a:rPr lang="en-US" sz="2000" dirty="0" err="1"/>
              <a:t>kapunk</a:t>
            </a:r>
            <a:endParaRPr lang="en-US" sz="2000" dirty="0"/>
          </a:p>
          <a:p>
            <a:r>
              <a:rPr lang="en-US" sz="2200" dirty="0"/>
              <a:t>Dice loss</a:t>
            </a:r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Soft Dice:</a:t>
            </a:r>
          </a:p>
          <a:p>
            <a:endParaRPr lang="en-US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E68F0C-1CF1-C4A7-255A-7621B0A39A4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338533" y="3151457"/>
                <a:ext cx="3039839" cy="12567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𝐷𝑖𝑐𝑒</m:t>
                            </m:r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𝑃𝑟𝑒𝑑</m:t>
                                    </m:r>
                                    <m:r>
                                      <a:rPr lang="en-US" sz="2400" i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𝑇𝑟𝑢𝑒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𝑃𝑟𝑒𝑑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𝑇𝑟𝑢𝑒</m:t>
                                </m:r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𝐿𝑜𝑠𝑠</m:t>
                            </m:r>
                            <m:r>
                              <a:rPr lang="en-US" sz="2400" i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=1−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𝐷𝑖𝑐𝑒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9E68F0C-1CF1-C4A7-255A-7621B0A39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8533" y="3151457"/>
                <a:ext cx="3039839" cy="1256759"/>
              </a:xfrm>
              <a:prstGeom prst="rect">
                <a:avLst/>
              </a:prstGeom>
              <a:blipFill>
                <a:blip r:embed="rId2"/>
                <a:stretch>
                  <a:fillRect r="-10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D407FF-5B6F-262C-CBC8-0E303353EAE3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677293" y="5048297"/>
                <a:ext cx="2313000" cy="10191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e>
                          </m:nary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  <m:sup>
                                  <m:r>
                                    <a:rPr lang="en-US" sz="2400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D407FF-5B6F-262C-CBC8-0E303353EA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293" y="5048297"/>
                <a:ext cx="2313000" cy="1019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064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8544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Segmentation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Mask-RCNN, YOLO </a:t>
            </a:r>
            <a:r>
              <a:rPr lang="en-US" sz="2200" dirty="0" err="1"/>
              <a:t>újabb</a:t>
            </a:r>
            <a:r>
              <a:rPr lang="en-US" sz="2200" dirty="0"/>
              <a:t> </a:t>
            </a:r>
            <a:r>
              <a:rPr lang="en-US" sz="2200" dirty="0" err="1"/>
              <a:t>változatai</a:t>
            </a:r>
            <a:endParaRPr lang="en-US" sz="2200" dirty="0"/>
          </a:p>
          <a:p>
            <a:pPr lvl="1"/>
            <a:r>
              <a:rPr lang="en-US" dirty="0" err="1"/>
              <a:t>Objektumdetektálás</a:t>
            </a:r>
            <a:r>
              <a:rPr lang="en-US" dirty="0"/>
              <a:t> + BB-n </a:t>
            </a:r>
            <a:r>
              <a:rPr lang="en-US" dirty="0" err="1"/>
              <a:t>belül</a:t>
            </a:r>
            <a:r>
              <a:rPr lang="en-US" dirty="0"/>
              <a:t> </a:t>
            </a:r>
            <a:r>
              <a:rPr lang="en-US" dirty="0" err="1"/>
              <a:t>bináris</a:t>
            </a:r>
            <a:r>
              <a:rPr lang="en-US" dirty="0"/>
              <a:t> </a:t>
            </a:r>
            <a:r>
              <a:rPr lang="en-US" dirty="0" err="1"/>
              <a:t>maszk</a:t>
            </a:r>
            <a:r>
              <a:rPr lang="en-US" dirty="0"/>
              <a:t> </a:t>
            </a:r>
            <a:r>
              <a:rPr lang="en-US" dirty="0" err="1"/>
              <a:t>predikció</a:t>
            </a:r>
            <a:endParaRPr lang="en-US" dirty="0"/>
          </a:p>
          <a:p>
            <a:r>
              <a:rPr lang="en-US" dirty="0" err="1"/>
              <a:t>Kulcspont</a:t>
            </a:r>
            <a:r>
              <a:rPr lang="en-US" dirty="0"/>
              <a:t>/</a:t>
            </a:r>
            <a:r>
              <a:rPr lang="en-US" dirty="0" err="1"/>
              <a:t>póz</a:t>
            </a:r>
            <a:r>
              <a:rPr lang="en-US" dirty="0"/>
              <a:t> </a:t>
            </a:r>
            <a:r>
              <a:rPr lang="en-US" dirty="0" err="1"/>
              <a:t>detektálást</a:t>
            </a:r>
            <a:r>
              <a:rPr lang="en-US" dirty="0"/>
              <a:t>, de </a:t>
            </a:r>
            <a:r>
              <a:rPr lang="en-US" dirty="0" err="1"/>
              <a:t>bármi</a:t>
            </a:r>
            <a:r>
              <a:rPr lang="en-US" dirty="0"/>
              <a:t> </a:t>
            </a:r>
            <a:r>
              <a:rPr lang="en-US" dirty="0" err="1"/>
              <a:t>mást</a:t>
            </a:r>
            <a:r>
              <a:rPr lang="en-US" dirty="0"/>
              <a:t> is</a:t>
            </a:r>
            <a:endParaRPr lang="hu-HU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83B6D33-2CCF-07D6-BF01-B38B597FBEDC}"/>
              </a:ext>
            </a:extLst>
          </p:cNvPr>
          <p:cNvSpPr/>
          <p:nvPr/>
        </p:nvSpPr>
        <p:spPr>
          <a:xfrm>
            <a:off x="2654127" y="5132384"/>
            <a:ext cx="1005840" cy="1005840"/>
          </a:xfrm>
          <a:prstGeom prst="rect">
            <a:avLst/>
          </a:prstGeom>
          <a:solidFill>
            <a:srgbClr val="FF3333"/>
          </a:solidFill>
          <a:ln w="36720">
            <a:solidFill>
              <a:srgbClr val="FF3333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Conv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D252A5-84DC-F562-B98F-9450755CAE26}"/>
              </a:ext>
            </a:extLst>
          </p:cNvPr>
          <p:cNvSpPr/>
          <p:nvPr/>
        </p:nvSpPr>
        <p:spPr>
          <a:xfrm>
            <a:off x="3953726" y="5132384"/>
            <a:ext cx="1005840" cy="1005840"/>
          </a:xfrm>
          <a:prstGeom prst="rect">
            <a:avLst/>
          </a:prstGeom>
          <a:solidFill>
            <a:srgbClr val="9900FF"/>
          </a:solidFill>
          <a:ln w="36720">
            <a:solidFill>
              <a:srgbClr val="9900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RPN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04D82B-73B5-7D18-99E6-336FBB7B238D}"/>
              </a:ext>
            </a:extLst>
          </p:cNvPr>
          <p:cNvSpPr/>
          <p:nvPr/>
        </p:nvSpPr>
        <p:spPr>
          <a:xfrm>
            <a:off x="5289327" y="4561423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4331F7-E519-90D8-8139-7C98D83C7A97}"/>
              </a:ext>
            </a:extLst>
          </p:cNvPr>
          <p:cNvSpPr/>
          <p:nvPr/>
        </p:nvSpPr>
        <p:spPr>
          <a:xfrm>
            <a:off x="5289327" y="5110064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BBFD7B-13FC-3283-0BFE-2DC2B037D8E6}"/>
              </a:ext>
            </a:extLst>
          </p:cNvPr>
          <p:cNvSpPr/>
          <p:nvPr/>
        </p:nvSpPr>
        <p:spPr>
          <a:xfrm>
            <a:off x="5289327" y="5750143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62A0DA-C977-502D-C3DA-5EC2C0B092BB}"/>
              </a:ext>
            </a:extLst>
          </p:cNvPr>
          <p:cNvSpPr/>
          <p:nvPr/>
        </p:nvSpPr>
        <p:spPr>
          <a:xfrm>
            <a:off x="5289327" y="6390224"/>
            <a:ext cx="365760" cy="274320"/>
          </a:xfrm>
          <a:prstGeom prst="rect">
            <a:avLst/>
          </a:prstGeom>
          <a:solidFill>
            <a:srgbClr val="00CCFF"/>
          </a:solidFill>
          <a:ln w="36720">
            <a:solidFill>
              <a:srgbClr val="00CCFF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88B9FE-E9FF-3B4D-1972-5F7B91C3E3FD}"/>
              </a:ext>
            </a:extLst>
          </p:cNvPr>
          <p:cNvSpPr/>
          <p:nvPr/>
        </p:nvSpPr>
        <p:spPr>
          <a:xfrm>
            <a:off x="5984847" y="5132384"/>
            <a:ext cx="1005840" cy="1005840"/>
          </a:xfrm>
          <a:prstGeom prst="rect">
            <a:avLst/>
          </a:prstGeom>
          <a:solidFill>
            <a:srgbClr val="FF3333"/>
          </a:solidFill>
          <a:ln w="36720">
            <a:solidFill>
              <a:srgbClr val="FF3333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Conv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28666EF-DBA9-FF3A-112B-02ADEC530266}"/>
              </a:ext>
            </a:extLst>
          </p:cNvPr>
          <p:cNvSpPr/>
          <p:nvPr/>
        </p:nvSpPr>
        <p:spPr>
          <a:xfrm>
            <a:off x="7358607" y="5101423"/>
            <a:ext cx="797759" cy="457200"/>
          </a:xfrm>
          <a:prstGeom prst="rect">
            <a:avLst/>
          </a:prstGeom>
          <a:solidFill>
            <a:srgbClr val="FF6600"/>
          </a:solidFill>
          <a:ln w="36720">
            <a:solidFill>
              <a:srgbClr val="FF6600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Class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5DA2B7-7ADD-87C5-0647-3DA475CF6BFB}"/>
              </a:ext>
            </a:extLst>
          </p:cNvPr>
          <p:cNvSpPr/>
          <p:nvPr/>
        </p:nvSpPr>
        <p:spPr>
          <a:xfrm>
            <a:off x="7355727" y="5673104"/>
            <a:ext cx="822960" cy="457200"/>
          </a:xfrm>
          <a:prstGeom prst="rect">
            <a:avLst/>
          </a:prstGeom>
          <a:solidFill>
            <a:srgbClr val="FF3333"/>
          </a:solidFill>
          <a:ln w="36720">
            <a:solidFill>
              <a:srgbClr val="FF3333"/>
            </a:solidFill>
            <a:prstDash val="solid"/>
          </a:ln>
        </p:spPr>
        <p:txBody>
          <a:bodyPr wrap="none" lIns="108360" tIns="63360" rIns="108360" bIns="63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Mask</a:t>
            </a: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36A1023A-88F4-ACD3-9B4A-E80DDAA1950C}"/>
              </a:ext>
            </a:extLst>
          </p:cNvPr>
          <p:cNvSpPr/>
          <p:nvPr/>
        </p:nvSpPr>
        <p:spPr>
          <a:xfrm>
            <a:off x="2368287" y="5645024"/>
            <a:ext cx="28584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4" name="Straight Connector 13">
            <a:extLst>
              <a:ext uri="{FF2B5EF4-FFF2-40B4-BE49-F238E27FC236}">
                <a16:creationId xmlns:a16="http://schemas.microsoft.com/office/drawing/2014/main" id="{D1635FE1-B190-2B22-E054-662BE9EEEEFE}"/>
              </a:ext>
            </a:extLst>
          </p:cNvPr>
          <p:cNvSpPr/>
          <p:nvPr/>
        </p:nvSpPr>
        <p:spPr>
          <a:xfrm>
            <a:off x="3637647" y="5645024"/>
            <a:ext cx="29880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5" name="Straight Connector 14">
            <a:extLst>
              <a:ext uri="{FF2B5EF4-FFF2-40B4-BE49-F238E27FC236}">
                <a16:creationId xmlns:a16="http://schemas.microsoft.com/office/drawing/2014/main" id="{7A61EC7E-5E88-FF2A-C2D1-300775B2F9B1}"/>
              </a:ext>
            </a:extLst>
          </p:cNvPr>
          <p:cNvSpPr/>
          <p:nvPr/>
        </p:nvSpPr>
        <p:spPr>
          <a:xfrm flipV="1">
            <a:off x="4959567" y="4835743"/>
            <a:ext cx="329760" cy="570961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6" name="Straight Connector 15">
            <a:extLst>
              <a:ext uri="{FF2B5EF4-FFF2-40B4-BE49-F238E27FC236}">
                <a16:creationId xmlns:a16="http://schemas.microsoft.com/office/drawing/2014/main" id="{DD2E1B92-56DB-E35F-E6DB-176E34C84B56}"/>
              </a:ext>
            </a:extLst>
          </p:cNvPr>
          <p:cNvSpPr/>
          <p:nvPr/>
        </p:nvSpPr>
        <p:spPr>
          <a:xfrm flipV="1">
            <a:off x="4959567" y="5315264"/>
            <a:ext cx="329760" cy="2743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7" name="Straight Connector 16">
            <a:extLst>
              <a:ext uri="{FF2B5EF4-FFF2-40B4-BE49-F238E27FC236}">
                <a16:creationId xmlns:a16="http://schemas.microsoft.com/office/drawing/2014/main" id="{029B545F-36DF-696A-1A16-14DAD2EF4702}"/>
              </a:ext>
            </a:extLst>
          </p:cNvPr>
          <p:cNvSpPr/>
          <p:nvPr/>
        </p:nvSpPr>
        <p:spPr>
          <a:xfrm>
            <a:off x="4959567" y="5863904"/>
            <a:ext cx="329760" cy="914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8" name="Straight Connector 17">
            <a:extLst>
              <a:ext uri="{FF2B5EF4-FFF2-40B4-BE49-F238E27FC236}">
                <a16:creationId xmlns:a16="http://schemas.microsoft.com/office/drawing/2014/main" id="{C91AA1F0-54AE-5172-F7F8-9B305A203B0C}"/>
              </a:ext>
            </a:extLst>
          </p:cNvPr>
          <p:cNvSpPr/>
          <p:nvPr/>
        </p:nvSpPr>
        <p:spPr>
          <a:xfrm>
            <a:off x="4959567" y="5955344"/>
            <a:ext cx="329760" cy="5486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82F1A3E6-3786-854E-AD9E-A6AED4580DD8}"/>
              </a:ext>
            </a:extLst>
          </p:cNvPr>
          <p:cNvSpPr/>
          <p:nvPr/>
        </p:nvSpPr>
        <p:spPr>
          <a:xfrm>
            <a:off x="5655087" y="4766624"/>
            <a:ext cx="329760" cy="5486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Straight Connector 19">
            <a:extLst>
              <a:ext uri="{FF2B5EF4-FFF2-40B4-BE49-F238E27FC236}">
                <a16:creationId xmlns:a16="http://schemas.microsoft.com/office/drawing/2014/main" id="{3A614FE0-2E08-C915-0C44-7BA62CB53050}"/>
              </a:ext>
            </a:extLst>
          </p:cNvPr>
          <p:cNvSpPr/>
          <p:nvPr/>
        </p:nvSpPr>
        <p:spPr>
          <a:xfrm>
            <a:off x="5655087" y="5315264"/>
            <a:ext cx="329760" cy="36576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1" name="Straight Connector 20">
            <a:extLst>
              <a:ext uri="{FF2B5EF4-FFF2-40B4-BE49-F238E27FC236}">
                <a16:creationId xmlns:a16="http://schemas.microsoft.com/office/drawing/2014/main" id="{7BC1624F-C410-17D1-AAB9-BF4E1062E681}"/>
              </a:ext>
            </a:extLst>
          </p:cNvPr>
          <p:cNvSpPr/>
          <p:nvPr/>
        </p:nvSpPr>
        <p:spPr>
          <a:xfrm flipV="1">
            <a:off x="5655087" y="5681024"/>
            <a:ext cx="329760" cy="2743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2" name="Straight Connector 21">
            <a:extLst>
              <a:ext uri="{FF2B5EF4-FFF2-40B4-BE49-F238E27FC236}">
                <a16:creationId xmlns:a16="http://schemas.microsoft.com/office/drawing/2014/main" id="{4C860993-0921-26C1-1730-489002727BC2}"/>
              </a:ext>
            </a:extLst>
          </p:cNvPr>
          <p:cNvSpPr/>
          <p:nvPr/>
        </p:nvSpPr>
        <p:spPr>
          <a:xfrm flipV="1">
            <a:off x="5655087" y="5772464"/>
            <a:ext cx="329760" cy="73152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3" name="Straight Connector 22">
            <a:extLst>
              <a:ext uri="{FF2B5EF4-FFF2-40B4-BE49-F238E27FC236}">
                <a16:creationId xmlns:a16="http://schemas.microsoft.com/office/drawing/2014/main" id="{088FFF61-6A4A-96D9-2520-FF57C170385F}"/>
              </a:ext>
            </a:extLst>
          </p:cNvPr>
          <p:cNvSpPr/>
          <p:nvPr/>
        </p:nvSpPr>
        <p:spPr>
          <a:xfrm>
            <a:off x="6990687" y="5315264"/>
            <a:ext cx="36792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4" name="Straight Connector 23">
            <a:extLst>
              <a:ext uri="{FF2B5EF4-FFF2-40B4-BE49-F238E27FC236}">
                <a16:creationId xmlns:a16="http://schemas.microsoft.com/office/drawing/2014/main" id="{710BBA3F-6694-2EEA-56B3-7170711A694C}"/>
              </a:ext>
            </a:extLst>
          </p:cNvPr>
          <p:cNvSpPr/>
          <p:nvPr/>
        </p:nvSpPr>
        <p:spPr>
          <a:xfrm>
            <a:off x="6990687" y="5863904"/>
            <a:ext cx="36504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5" name="Straight Connector 24">
            <a:extLst>
              <a:ext uri="{FF2B5EF4-FFF2-40B4-BE49-F238E27FC236}">
                <a16:creationId xmlns:a16="http://schemas.microsoft.com/office/drawing/2014/main" id="{81580283-802C-D758-11F9-E4F33ED48791}"/>
              </a:ext>
            </a:extLst>
          </p:cNvPr>
          <p:cNvSpPr/>
          <p:nvPr/>
        </p:nvSpPr>
        <p:spPr>
          <a:xfrm>
            <a:off x="8156367" y="5315264"/>
            <a:ext cx="443520" cy="9144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5E3C2729-1C78-33E6-F72B-FA7BAF01A30D}"/>
              </a:ext>
            </a:extLst>
          </p:cNvPr>
          <p:cNvSpPr/>
          <p:nvPr/>
        </p:nvSpPr>
        <p:spPr>
          <a:xfrm flipV="1">
            <a:off x="8178687" y="5772464"/>
            <a:ext cx="421200" cy="18288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541B9A2-39D0-5CD6-C4FB-2E291B5355F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7330102" y="986624"/>
            <a:ext cx="4757039" cy="3566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4459DF-8460-E528-24FC-6B56748B2B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487" y="5040943"/>
            <a:ext cx="1828800" cy="12801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E395BE-3966-DA82-E329-DB0DAF55F86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99887" y="5040943"/>
            <a:ext cx="1828800" cy="12801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3031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8544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Panoptic Segmentation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Előző </a:t>
            </a:r>
            <a:r>
              <a:rPr lang="en-US" sz="2200" dirty="0" err="1"/>
              <a:t>kettő</a:t>
            </a:r>
            <a:r>
              <a:rPr lang="en-US" sz="2200" dirty="0"/>
              <a:t> </a:t>
            </a:r>
            <a:r>
              <a:rPr lang="en-US" sz="2200" dirty="0" err="1"/>
              <a:t>kombinálása</a:t>
            </a:r>
            <a:endParaRPr lang="en-US" sz="2200" dirty="0"/>
          </a:p>
          <a:p>
            <a:pPr lvl="1"/>
            <a:r>
              <a:rPr lang="en-US" dirty="0"/>
              <a:t>Stuff: </a:t>
            </a:r>
            <a:r>
              <a:rPr lang="en-US" dirty="0" err="1"/>
              <a:t>Ég</a:t>
            </a:r>
            <a:r>
              <a:rPr lang="en-US" dirty="0"/>
              <a:t>, fa, </a:t>
            </a:r>
            <a:r>
              <a:rPr lang="en-US" dirty="0" err="1"/>
              <a:t>út</a:t>
            </a:r>
            <a:r>
              <a:rPr lang="en-US" dirty="0"/>
              <a:t>, </a:t>
            </a:r>
            <a:r>
              <a:rPr lang="en-US" dirty="0" err="1"/>
              <a:t>Épület</a:t>
            </a:r>
            <a:endParaRPr lang="en-US" dirty="0"/>
          </a:p>
          <a:p>
            <a:pPr lvl="1"/>
            <a:r>
              <a:rPr lang="en-US" dirty="0"/>
              <a:t>Things: </a:t>
            </a:r>
            <a:r>
              <a:rPr lang="en-US" dirty="0" err="1"/>
              <a:t>Elkülönítendő</a:t>
            </a:r>
            <a:r>
              <a:rPr lang="en-US" dirty="0"/>
              <a:t> </a:t>
            </a:r>
            <a:r>
              <a:rPr lang="en-US" dirty="0" err="1"/>
              <a:t>objektumok</a:t>
            </a:r>
            <a:endParaRPr lang="hu-H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6BF1327-FA09-2918-D553-98B58B66E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81" y="3619045"/>
            <a:ext cx="7990561" cy="32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Panoptic Segmentation">
            <a:extLst>
              <a:ext uri="{FF2B5EF4-FFF2-40B4-BE49-F238E27FC236}">
                <a16:creationId xmlns:a16="http://schemas.microsoft.com/office/drawing/2014/main" id="{F539C96F-AC89-6617-042B-4C30985D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858" y="1066050"/>
            <a:ext cx="4440858" cy="296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961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8544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Efficient PS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EfficientNet</a:t>
            </a:r>
            <a:r>
              <a:rPr lang="en-US" sz="2200" dirty="0"/>
              <a:t> </a:t>
            </a:r>
            <a:r>
              <a:rPr lang="en-US" sz="2200" dirty="0" err="1"/>
              <a:t>Panoptikus</a:t>
            </a:r>
            <a:r>
              <a:rPr lang="en-US" sz="2200" dirty="0"/>
              <a:t> </a:t>
            </a:r>
            <a:r>
              <a:rPr lang="en-US" sz="2200" dirty="0" err="1"/>
              <a:t>szegmentációra</a:t>
            </a:r>
            <a:endParaRPr lang="hu-HU" dirty="0"/>
          </a:p>
        </p:txBody>
      </p:sp>
      <p:pic>
        <p:nvPicPr>
          <p:cNvPr id="3074" name="Picture 2" descr="EffiientNet">
            <a:extLst>
              <a:ext uri="{FF2B5EF4-FFF2-40B4-BE49-F238E27FC236}">
                <a16:creationId xmlns:a16="http://schemas.microsoft.com/office/drawing/2014/main" id="{CFA79990-000C-0938-3F65-9F896535C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738" y="1672856"/>
            <a:ext cx="9427535" cy="518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754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58721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Szegmentáció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Típusai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F6077-7924-8FD3-DE5D-51AA5EED9F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406" y="1267137"/>
            <a:ext cx="6993450" cy="559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3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38544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Fúzió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72101" y="1142325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Nem </a:t>
            </a:r>
            <a:r>
              <a:rPr lang="en-US" sz="2200" dirty="0" err="1"/>
              <a:t>tanuló</a:t>
            </a:r>
            <a:r>
              <a:rPr lang="en-US" sz="2200" dirty="0"/>
              <a:t> </a:t>
            </a:r>
            <a:r>
              <a:rPr lang="en-US" sz="2200" dirty="0" err="1"/>
              <a:t>modul</a:t>
            </a:r>
            <a:endParaRPr lang="en-US" sz="2200" dirty="0"/>
          </a:p>
          <a:p>
            <a:pPr lvl="1"/>
            <a:r>
              <a:rPr lang="en-US" dirty="0"/>
              <a:t>1. </a:t>
            </a:r>
            <a:r>
              <a:rPr lang="en-US" dirty="0" err="1"/>
              <a:t>Kiszedi</a:t>
            </a:r>
            <a:r>
              <a:rPr lang="en-US" dirty="0"/>
              <a:t> a </a:t>
            </a:r>
            <a:r>
              <a:rPr lang="en-US" dirty="0" err="1"/>
              <a:t>túl</a:t>
            </a:r>
            <a:r>
              <a:rPr lang="en-US" dirty="0"/>
              <a:t> </a:t>
            </a:r>
            <a:r>
              <a:rPr lang="en-US" dirty="0" err="1"/>
              <a:t>kicsi</a:t>
            </a:r>
            <a:r>
              <a:rPr lang="en-US" dirty="0"/>
              <a:t> </a:t>
            </a:r>
            <a:r>
              <a:rPr lang="en-US" dirty="0" err="1"/>
              <a:t>konfidenciájú</a:t>
            </a:r>
            <a:r>
              <a:rPr lang="en-US" dirty="0"/>
              <a:t> </a:t>
            </a:r>
            <a:r>
              <a:rPr lang="en-US" dirty="0" err="1"/>
              <a:t>detekciókat</a:t>
            </a:r>
            <a:endParaRPr lang="en-US" dirty="0"/>
          </a:p>
          <a:p>
            <a:pPr lvl="1"/>
            <a:r>
              <a:rPr lang="en-US" dirty="0"/>
              <a:t>2. </a:t>
            </a:r>
            <a:r>
              <a:rPr lang="en-US" dirty="0" err="1"/>
              <a:t>Átméretezi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instance </a:t>
            </a:r>
            <a:r>
              <a:rPr lang="en-US" dirty="0" err="1"/>
              <a:t>szegmentáció</a:t>
            </a:r>
            <a:r>
              <a:rPr lang="en-US" dirty="0"/>
              <a:t> </a:t>
            </a:r>
            <a:r>
              <a:rPr lang="en-US" dirty="0" err="1"/>
              <a:t>maszkokat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eredeti</a:t>
            </a:r>
            <a:r>
              <a:rPr lang="en-US" dirty="0"/>
              <a:t> </a:t>
            </a:r>
            <a:r>
              <a:rPr lang="en-US" dirty="0" err="1"/>
              <a:t>kép</a:t>
            </a:r>
            <a:r>
              <a:rPr lang="en-US" dirty="0"/>
              <a:t> </a:t>
            </a:r>
            <a:r>
              <a:rPr lang="en-US" dirty="0" err="1"/>
              <a:t>méretére</a:t>
            </a:r>
            <a:endParaRPr lang="en-US" dirty="0"/>
          </a:p>
          <a:p>
            <a:pPr lvl="1"/>
            <a:r>
              <a:rPr lang="en-US" dirty="0"/>
              <a:t>3. </a:t>
            </a:r>
            <a:r>
              <a:rPr lang="en-US" dirty="0" err="1"/>
              <a:t>Binarizálja</a:t>
            </a:r>
            <a:r>
              <a:rPr lang="en-US" dirty="0"/>
              <a:t> a </a:t>
            </a:r>
            <a:r>
              <a:rPr lang="en-US" dirty="0" err="1"/>
              <a:t>szegmentációs</a:t>
            </a:r>
            <a:r>
              <a:rPr lang="en-US" dirty="0"/>
              <a:t> </a:t>
            </a:r>
            <a:r>
              <a:rPr lang="en-US" dirty="0" err="1"/>
              <a:t>maszkokat</a:t>
            </a:r>
            <a:endParaRPr lang="en-US" dirty="0"/>
          </a:p>
          <a:p>
            <a:pPr lvl="1"/>
            <a:r>
              <a:rPr lang="en-US" dirty="0"/>
              <a:t>4. A </a:t>
            </a:r>
            <a:r>
              <a:rPr lang="en-US" dirty="0" err="1"/>
              <a:t>végleges</a:t>
            </a:r>
            <a:r>
              <a:rPr lang="en-US" dirty="0"/>
              <a:t> </a:t>
            </a:r>
            <a:r>
              <a:rPr lang="en-US" dirty="0" err="1"/>
              <a:t>szegmentációt</a:t>
            </a:r>
            <a:r>
              <a:rPr lang="en-US" dirty="0"/>
              <a:t> a </a:t>
            </a:r>
            <a:r>
              <a:rPr lang="en-US" dirty="0" err="1"/>
              <a:t>szemantikus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instance </a:t>
            </a:r>
            <a:r>
              <a:rPr lang="en-US" dirty="0" err="1"/>
              <a:t>közti</a:t>
            </a:r>
            <a:r>
              <a:rPr lang="en-US" dirty="0"/>
              <a:t> </a:t>
            </a:r>
            <a:r>
              <a:rPr lang="en-US" dirty="0" err="1"/>
              <a:t>Elemenkénti</a:t>
            </a:r>
            <a:r>
              <a:rPr lang="en-US" dirty="0"/>
              <a:t> </a:t>
            </a:r>
            <a:r>
              <a:rPr lang="en-US" dirty="0" err="1"/>
              <a:t>szorzással</a:t>
            </a:r>
            <a:r>
              <a:rPr lang="en-US" dirty="0"/>
              <a:t> </a:t>
            </a:r>
            <a:r>
              <a:rPr lang="en-US" dirty="0" err="1"/>
              <a:t>számoljuk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0238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Szemantikus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35EE1-7CB8-4928-9400-1AC58CB25D8B}"/>
              </a:ext>
            </a:extLst>
          </p:cNvPr>
          <p:cNvSpPr txBox="1">
            <a:spLocks/>
          </p:cNvSpPr>
          <p:nvPr/>
        </p:nvSpPr>
        <p:spPr>
          <a:xfrm>
            <a:off x="569082" y="1675051"/>
            <a:ext cx="10819353" cy="48227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Teljesen</a:t>
            </a:r>
            <a:r>
              <a:rPr lang="en-US" dirty="0"/>
              <a:t> Konvolúciós</a:t>
            </a:r>
          </a:p>
          <a:p>
            <a:r>
              <a:rPr lang="en-US" dirty="0" err="1"/>
              <a:t>Enkóder-Dekóder</a:t>
            </a:r>
            <a:r>
              <a:rPr lang="en-US" dirty="0"/>
              <a:t> (Unet-</a:t>
            </a:r>
            <a:r>
              <a:rPr lang="en-US" dirty="0" err="1"/>
              <a:t>szerű</a:t>
            </a:r>
            <a:r>
              <a:rPr lang="en-US" dirty="0"/>
              <a:t>)</a:t>
            </a:r>
            <a:endParaRPr lang="hu-H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415F0-94C9-7AD8-E9EE-4807742EF49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624411" y="4307070"/>
            <a:ext cx="1722600" cy="1097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F3F45-0671-DDEE-466A-8F4F48ACE8D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24811" y="4251630"/>
            <a:ext cx="1722600" cy="10972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588498F-71E9-3F4E-6AD2-5E19807CE856}"/>
              </a:ext>
            </a:extLst>
          </p:cNvPr>
          <p:cNvSpPr/>
          <p:nvPr/>
        </p:nvSpPr>
        <p:spPr>
          <a:xfrm>
            <a:off x="3721771" y="339842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6D6CCBF-5013-47B6-1738-FEA1153E69BB}"/>
              </a:ext>
            </a:extLst>
          </p:cNvPr>
          <p:cNvSpPr/>
          <p:nvPr/>
        </p:nvSpPr>
        <p:spPr>
          <a:xfrm>
            <a:off x="4082131" y="339878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F94909D-90C9-21D1-CABD-02F74C6203EF}"/>
              </a:ext>
            </a:extLst>
          </p:cNvPr>
          <p:cNvSpPr/>
          <p:nvPr/>
        </p:nvSpPr>
        <p:spPr>
          <a:xfrm>
            <a:off x="4738411" y="408530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B6445A76-902A-4617-DA02-29E989C2CE48}"/>
              </a:ext>
            </a:extLst>
          </p:cNvPr>
          <p:cNvSpPr/>
          <p:nvPr/>
        </p:nvSpPr>
        <p:spPr>
          <a:xfrm>
            <a:off x="3347011" y="4842029"/>
            <a:ext cx="41076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0" name="Straight Connector 9">
            <a:extLst>
              <a:ext uri="{FF2B5EF4-FFF2-40B4-BE49-F238E27FC236}">
                <a16:creationId xmlns:a16="http://schemas.microsoft.com/office/drawing/2014/main" id="{A8D32C51-95F3-4D03-EC06-D5CF2BA4903D}"/>
              </a:ext>
            </a:extLst>
          </p:cNvPr>
          <p:cNvSpPr/>
          <p:nvPr/>
        </p:nvSpPr>
        <p:spPr>
          <a:xfrm>
            <a:off x="8560891" y="4816830"/>
            <a:ext cx="835920" cy="25199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D23805D-3EE3-7F8E-BFA9-08DD6BD10335}"/>
              </a:ext>
            </a:extLst>
          </p:cNvPr>
          <p:cNvSpPr/>
          <p:nvPr/>
        </p:nvSpPr>
        <p:spPr>
          <a:xfrm>
            <a:off x="4954771" y="408530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D2984C2-0A83-2C77-0423-487E162ADE1D}"/>
              </a:ext>
            </a:extLst>
          </p:cNvPr>
          <p:cNvSpPr/>
          <p:nvPr/>
        </p:nvSpPr>
        <p:spPr>
          <a:xfrm>
            <a:off x="5282011" y="4451070"/>
            <a:ext cx="822960" cy="731519"/>
          </a:xfrm>
          <a:custGeom>
            <a:avLst>
              <a:gd name="f0" fmla="val 62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6DD83F5-2D92-D69D-F964-272863107C31}"/>
              </a:ext>
            </a:extLst>
          </p:cNvPr>
          <p:cNvSpPr/>
          <p:nvPr/>
        </p:nvSpPr>
        <p:spPr>
          <a:xfrm>
            <a:off x="6002011" y="4451430"/>
            <a:ext cx="822960" cy="731519"/>
          </a:xfrm>
          <a:custGeom>
            <a:avLst>
              <a:gd name="f0" fmla="val 62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1BD6FF-C1C0-24A7-A12E-909E36CB8ADB}"/>
              </a:ext>
            </a:extLst>
          </p:cNvPr>
          <p:cNvSpPr/>
          <p:nvPr/>
        </p:nvSpPr>
        <p:spPr>
          <a:xfrm>
            <a:off x="6682771" y="408530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E26B057-4DFD-4288-48EA-63B76C977D28}"/>
              </a:ext>
            </a:extLst>
          </p:cNvPr>
          <p:cNvSpPr/>
          <p:nvPr/>
        </p:nvSpPr>
        <p:spPr>
          <a:xfrm>
            <a:off x="6899131" y="4085309"/>
            <a:ext cx="543600" cy="146303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369833B-55F6-C0C0-7721-EBD0618A2D6F}"/>
              </a:ext>
            </a:extLst>
          </p:cNvPr>
          <p:cNvSpPr/>
          <p:nvPr/>
        </p:nvSpPr>
        <p:spPr>
          <a:xfrm>
            <a:off x="7286130" y="339878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3421533-3211-D6B1-7357-714668788B8B}"/>
              </a:ext>
            </a:extLst>
          </p:cNvPr>
          <p:cNvSpPr/>
          <p:nvPr/>
        </p:nvSpPr>
        <p:spPr>
          <a:xfrm>
            <a:off x="7646491" y="3399149"/>
            <a:ext cx="914400" cy="2743199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06D35-E3F8-24DC-8AC9-8200EADCE5AC}"/>
              </a:ext>
            </a:extLst>
          </p:cNvPr>
          <p:cNvSpPr txBox="1"/>
          <p:nvPr/>
        </p:nvSpPr>
        <p:spPr>
          <a:xfrm>
            <a:off x="1715851" y="2728110"/>
            <a:ext cx="1554479" cy="1096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Leskálázás: Pooling Strided Conv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BAF64-4A77-4EC0-321A-8FC17B40C87C}"/>
              </a:ext>
            </a:extLst>
          </p:cNvPr>
          <p:cNvSpPr txBox="1"/>
          <p:nvPr/>
        </p:nvSpPr>
        <p:spPr>
          <a:xfrm>
            <a:off x="9488251" y="2636669"/>
            <a:ext cx="1554479" cy="4258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1" i="0" u="none" strike="noStrike" kern="1200">
                <a:ln>
                  <a:noFill/>
                </a:ln>
                <a:solidFill>
                  <a:srgbClr val="FF3333"/>
                </a:solidFill>
                <a:latin typeface="Times New Roman" pitchFamily="18"/>
                <a:ea typeface="Droid Sans Fallback" pitchFamily="2"/>
                <a:cs typeface="FreeSans" pitchFamily="2"/>
              </a:rPr>
              <a:t>Fel: ???</a:t>
            </a:r>
          </a:p>
        </p:txBody>
      </p:sp>
    </p:spTree>
    <p:extLst>
      <p:ext uri="{BB962C8B-B14F-4D97-AF65-F5344CB8AC3E}">
        <p14:creationId xmlns:p14="http://schemas.microsoft.com/office/powerpoint/2010/main" val="2460413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Unpooling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F166CA-1595-B24E-4FB1-FA4406D3D415}"/>
              </a:ext>
            </a:extLst>
          </p:cNvPr>
          <p:cNvSpPr txBox="1"/>
          <p:nvPr/>
        </p:nvSpPr>
        <p:spPr>
          <a:xfrm>
            <a:off x="2190307" y="1882624"/>
            <a:ext cx="8595360" cy="1077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Max unpooling: A pooling réteg megjegyzi a maximum helyét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96B878-DFBA-0C67-23D7-EA298C55D0CE}"/>
              </a:ext>
            </a:extLst>
          </p:cNvPr>
          <p:cNvSpPr/>
          <p:nvPr/>
        </p:nvSpPr>
        <p:spPr>
          <a:xfrm>
            <a:off x="6790387" y="379170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7DBC6A-5407-7BD7-0F20-3A8B4AC6DFC9}"/>
              </a:ext>
            </a:extLst>
          </p:cNvPr>
          <p:cNvSpPr/>
          <p:nvPr/>
        </p:nvSpPr>
        <p:spPr>
          <a:xfrm>
            <a:off x="7352347" y="379170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319FA5-6BDA-0FBD-14F1-3C2162B7BF3B}"/>
              </a:ext>
            </a:extLst>
          </p:cNvPr>
          <p:cNvSpPr/>
          <p:nvPr/>
        </p:nvSpPr>
        <p:spPr>
          <a:xfrm>
            <a:off x="7352347" y="435366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E060FA-0EFF-7894-0E1A-249285A9DFC7}"/>
              </a:ext>
            </a:extLst>
          </p:cNvPr>
          <p:cNvSpPr/>
          <p:nvPr/>
        </p:nvSpPr>
        <p:spPr>
          <a:xfrm>
            <a:off x="6790387" y="435366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AD5FF-8BF9-621B-C4E4-D99AAAB122C8}"/>
              </a:ext>
            </a:extLst>
          </p:cNvPr>
          <p:cNvSpPr/>
          <p:nvPr/>
        </p:nvSpPr>
        <p:spPr>
          <a:xfrm>
            <a:off x="8737986" y="321498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2551D4-4FA9-839D-195A-A773956A362F}"/>
              </a:ext>
            </a:extLst>
          </p:cNvPr>
          <p:cNvSpPr/>
          <p:nvPr/>
        </p:nvSpPr>
        <p:spPr>
          <a:xfrm>
            <a:off x="9299946" y="321498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1FB303F-150F-93CE-8C5A-5C8CEADAA6E4}"/>
              </a:ext>
            </a:extLst>
          </p:cNvPr>
          <p:cNvSpPr/>
          <p:nvPr/>
        </p:nvSpPr>
        <p:spPr>
          <a:xfrm>
            <a:off x="9299946" y="3776944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AA1419-07BF-DB0F-93FD-CC6B5F309A45}"/>
              </a:ext>
            </a:extLst>
          </p:cNvPr>
          <p:cNvSpPr/>
          <p:nvPr/>
        </p:nvSpPr>
        <p:spPr>
          <a:xfrm>
            <a:off x="8737986" y="377694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B842-B467-09F9-697A-C7A111726AC7}"/>
              </a:ext>
            </a:extLst>
          </p:cNvPr>
          <p:cNvSpPr/>
          <p:nvPr/>
        </p:nvSpPr>
        <p:spPr>
          <a:xfrm>
            <a:off x="9871267" y="321498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95195B-5D80-138F-97E4-DDE631EDB1A5}"/>
              </a:ext>
            </a:extLst>
          </p:cNvPr>
          <p:cNvSpPr/>
          <p:nvPr/>
        </p:nvSpPr>
        <p:spPr>
          <a:xfrm>
            <a:off x="10433227" y="3214984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E659CB-3BC0-DD03-10CF-1E54BB6B34DA}"/>
              </a:ext>
            </a:extLst>
          </p:cNvPr>
          <p:cNvSpPr/>
          <p:nvPr/>
        </p:nvSpPr>
        <p:spPr>
          <a:xfrm>
            <a:off x="10433227" y="377694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5A4802A-D72C-201E-702F-AC13E19FB373}"/>
              </a:ext>
            </a:extLst>
          </p:cNvPr>
          <p:cNvSpPr/>
          <p:nvPr/>
        </p:nvSpPr>
        <p:spPr>
          <a:xfrm>
            <a:off x="9871267" y="377694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33920E-905A-5490-1D6E-45371FDA4748}"/>
              </a:ext>
            </a:extLst>
          </p:cNvPr>
          <p:cNvSpPr/>
          <p:nvPr/>
        </p:nvSpPr>
        <p:spPr>
          <a:xfrm>
            <a:off x="8737986" y="433170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5F5C93-1C44-E4C7-AFD7-C4E70F2524D1}"/>
              </a:ext>
            </a:extLst>
          </p:cNvPr>
          <p:cNvSpPr/>
          <p:nvPr/>
        </p:nvSpPr>
        <p:spPr>
          <a:xfrm>
            <a:off x="9299946" y="433170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359DFFB-DDBC-437F-836B-E6D396E48167}"/>
              </a:ext>
            </a:extLst>
          </p:cNvPr>
          <p:cNvSpPr/>
          <p:nvPr/>
        </p:nvSpPr>
        <p:spPr>
          <a:xfrm>
            <a:off x="9299946" y="489366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369399F-E94D-73B5-C5CA-B1B9A30E43AC}"/>
              </a:ext>
            </a:extLst>
          </p:cNvPr>
          <p:cNvSpPr/>
          <p:nvPr/>
        </p:nvSpPr>
        <p:spPr>
          <a:xfrm>
            <a:off x="8737986" y="4893663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6563D1-710E-1427-1BE4-008F888C14D7}"/>
              </a:ext>
            </a:extLst>
          </p:cNvPr>
          <p:cNvSpPr/>
          <p:nvPr/>
        </p:nvSpPr>
        <p:spPr>
          <a:xfrm>
            <a:off x="9871267" y="433170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A0C211-E032-A96E-1235-BE36EA68AC3C}"/>
              </a:ext>
            </a:extLst>
          </p:cNvPr>
          <p:cNvSpPr/>
          <p:nvPr/>
        </p:nvSpPr>
        <p:spPr>
          <a:xfrm>
            <a:off x="10433227" y="4331704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8E6D44-6CAA-A9D8-A76A-8A33163037E7}"/>
              </a:ext>
            </a:extLst>
          </p:cNvPr>
          <p:cNvSpPr/>
          <p:nvPr/>
        </p:nvSpPr>
        <p:spPr>
          <a:xfrm>
            <a:off x="10433227" y="489366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F714E7-AC6A-F3F2-3135-52739F2130E5}"/>
              </a:ext>
            </a:extLst>
          </p:cNvPr>
          <p:cNvSpPr/>
          <p:nvPr/>
        </p:nvSpPr>
        <p:spPr>
          <a:xfrm>
            <a:off x="9871267" y="489366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26" name="Straight Connector 25">
            <a:extLst>
              <a:ext uri="{FF2B5EF4-FFF2-40B4-BE49-F238E27FC236}">
                <a16:creationId xmlns:a16="http://schemas.microsoft.com/office/drawing/2014/main" id="{114F5613-4ED7-D102-EA02-D9578604DBBC}"/>
              </a:ext>
            </a:extLst>
          </p:cNvPr>
          <p:cNvSpPr/>
          <p:nvPr/>
        </p:nvSpPr>
        <p:spPr>
          <a:xfrm>
            <a:off x="7915026" y="4334583"/>
            <a:ext cx="822960" cy="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940968-06FA-926D-A96C-D9607E87E7C2}"/>
              </a:ext>
            </a:extLst>
          </p:cNvPr>
          <p:cNvSpPr/>
          <p:nvPr/>
        </p:nvSpPr>
        <p:spPr>
          <a:xfrm>
            <a:off x="1605667" y="323442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8B57C03-E47F-403E-85AB-29BFC4A896EF}"/>
              </a:ext>
            </a:extLst>
          </p:cNvPr>
          <p:cNvSpPr/>
          <p:nvPr/>
        </p:nvSpPr>
        <p:spPr>
          <a:xfrm>
            <a:off x="2167627" y="323442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2C21EE-96FA-DB81-DB20-A70BB1D9789F}"/>
              </a:ext>
            </a:extLst>
          </p:cNvPr>
          <p:cNvSpPr/>
          <p:nvPr/>
        </p:nvSpPr>
        <p:spPr>
          <a:xfrm>
            <a:off x="2167627" y="3796384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ED7ED4-13EE-E9B2-6CFB-460D36AE749E}"/>
              </a:ext>
            </a:extLst>
          </p:cNvPr>
          <p:cNvSpPr/>
          <p:nvPr/>
        </p:nvSpPr>
        <p:spPr>
          <a:xfrm>
            <a:off x="1605667" y="379638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353A95E-44AF-2806-4488-859D0DC7B56B}"/>
              </a:ext>
            </a:extLst>
          </p:cNvPr>
          <p:cNvSpPr/>
          <p:nvPr/>
        </p:nvSpPr>
        <p:spPr>
          <a:xfrm>
            <a:off x="2738946" y="323442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F0AC481-6B09-4AB0-71D3-5F97AB04E2FE}"/>
              </a:ext>
            </a:extLst>
          </p:cNvPr>
          <p:cNvSpPr/>
          <p:nvPr/>
        </p:nvSpPr>
        <p:spPr>
          <a:xfrm>
            <a:off x="3300906" y="3234423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000AC4-56E5-8E61-2378-01B1014C9D15}"/>
              </a:ext>
            </a:extLst>
          </p:cNvPr>
          <p:cNvSpPr/>
          <p:nvPr/>
        </p:nvSpPr>
        <p:spPr>
          <a:xfrm>
            <a:off x="3300906" y="379638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70EDB87-798A-931D-D8E6-3348F28D3E02}"/>
              </a:ext>
            </a:extLst>
          </p:cNvPr>
          <p:cNvSpPr/>
          <p:nvPr/>
        </p:nvSpPr>
        <p:spPr>
          <a:xfrm>
            <a:off x="2738946" y="379638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3C13F9E-DE50-643A-7CC2-73DA04F6E35B}"/>
              </a:ext>
            </a:extLst>
          </p:cNvPr>
          <p:cNvSpPr/>
          <p:nvPr/>
        </p:nvSpPr>
        <p:spPr>
          <a:xfrm>
            <a:off x="1605667" y="435114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89F31E-FEB4-3336-8CA1-CA7F246FA2E9}"/>
              </a:ext>
            </a:extLst>
          </p:cNvPr>
          <p:cNvSpPr/>
          <p:nvPr/>
        </p:nvSpPr>
        <p:spPr>
          <a:xfrm>
            <a:off x="2167627" y="435114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7B4357F-C0C9-4950-32F5-3A1AB9632F47}"/>
              </a:ext>
            </a:extLst>
          </p:cNvPr>
          <p:cNvSpPr/>
          <p:nvPr/>
        </p:nvSpPr>
        <p:spPr>
          <a:xfrm>
            <a:off x="2167627" y="491310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8A1D5BE-4416-589E-687D-274F0D6DAF89}"/>
              </a:ext>
            </a:extLst>
          </p:cNvPr>
          <p:cNvSpPr/>
          <p:nvPr/>
        </p:nvSpPr>
        <p:spPr>
          <a:xfrm>
            <a:off x="1605667" y="4913103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D590BCA-58C5-01C9-4735-811BC20DE48B}"/>
              </a:ext>
            </a:extLst>
          </p:cNvPr>
          <p:cNvSpPr/>
          <p:nvPr/>
        </p:nvSpPr>
        <p:spPr>
          <a:xfrm>
            <a:off x="2738946" y="435114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1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6C05790-7DDE-1CCC-5B56-31CC845B3022}"/>
              </a:ext>
            </a:extLst>
          </p:cNvPr>
          <p:cNvSpPr/>
          <p:nvPr/>
        </p:nvSpPr>
        <p:spPr>
          <a:xfrm>
            <a:off x="3300906" y="4351143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9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7368A69-4597-CF10-F0ED-2B90502F53B8}"/>
              </a:ext>
            </a:extLst>
          </p:cNvPr>
          <p:cNvSpPr/>
          <p:nvPr/>
        </p:nvSpPr>
        <p:spPr>
          <a:xfrm>
            <a:off x="3300906" y="491310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DFD71FA-E004-3514-79D2-626FF52D001F}"/>
              </a:ext>
            </a:extLst>
          </p:cNvPr>
          <p:cNvSpPr/>
          <p:nvPr/>
        </p:nvSpPr>
        <p:spPr>
          <a:xfrm>
            <a:off x="2738946" y="491310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0FBFEE8-50D6-C9C9-1F99-1FC28D32D00F}"/>
              </a:ext>
            </a:extLst>
          </p:cNvPr>
          <p:cNvSpPr/>
          <p:nvPr/>
        </p:nvSpPr>
        <p:spPr>
          <a:xfrm>
            <a:off x="4659187" y="378306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26A9BFC-3768-0013-6344-F1A95529EDDA}"/>
              </a:ext>
            </a:extLst>
          </p:cNvPr>
          <p:cNvSpPr/>
          <p:nvPr/>
        </p:nvSpPr>
        <p:spPr>
          <a:xfrm>
            <a:off x="5221147" y="3783064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4D51896-8407-7D5A-C5BF-2DF56798C9A5}"/>
              </a:ext>
            </a:extLst>
          </p:cNvPr>
          <p:cNvSpPr/>
          <p:nvPr/>
        </p:nvSpPr>
        <p:spPr>
          <a:xfrm>
            <a:off x="5221147" y="434502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9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2CB00B-148A-BA33-4527-9D37A73920CF}"/>
              </a:ext>
            </a:extLst>
          </p:cNvPr>
          <p:cNvSpPr/>
          <p:nvPr/>
        </p:nvSpPr>
        <p:spPr>
          <a:xfrm>
            <a:off x="4659187" y="4345023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3</a:t>
            </a:r>
          </a:p>
        </p:txBody>
      </p:sp>
      <p:sp>
        <p:nvSpPr>
          <p:cNvPr id="47" name="Straight Connector 46">
            <a:extLst>
              <a:ext uri="{FF2B5EF4-FFF2-40B4-BE49-F238E27FC236}">
                <a16:creationId xmlns:a16="http://schemas.microsoft.com/office/drawing/2014/main" id="{11E3D7C2-03DA-C6FF-908E-A03BF86EFC8D}"/>
              </a:ext>
            </a:extLst>
          </p:cNvPr>
          <p:cNvSpPr/>
          <p:nvPr/>
        </p:nvSpPr>
        <p:spPr>
          <a:xfrm>
            <a:off x="3836226" y="4345023"/>
            <a:ext cx="822961" cy="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50287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6826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Transzponált Konvolúció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AE09FA-0314-2E7A-84DC-84CCAD0BA51A}"/>
              </a:ext>
            </a:extLst>
          </p:cNvPr>
          <p:cNvSpPr txBox="1"/>
          <p:nvPr/>
        </p:nvSpPr>
        <p:spPr>
          <a:xfrm>
            <a:off x="484844" y="1625751"/>
            <a:ext cx="8595360" cy="10774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Tanulható felskálázás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09CE93-CC8B-187B-D229-1C790334998D}"/>
              </a:ext>
            </a:extLst>
          </p:cNvPr>
          <p:cNvSpPr/>
          <p:nvPr/>
        </p:nvSpPr>
        <p:spPr>
          <a:xfrm>
            <a:off x="1318588" y="3139651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D185B2-4DB7-1FBD-969F-E646FD24AF4A}"/>
              </a:ext>
            </a:extLst>
          </p:cNvPr>
          <p:cNvSpPr/>
          <p:nvPr/>
        </p:nvSpPr>
        <p:spPr>
          <a:xfrm>
            <a:off x="1315348" y="4818332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55D86F-28D7-4793-F2C6-781ACE1EA526}"/>
              </a:ext>
            </a:extLst>
          </p:cNvPr>
          <p:cNvSpPr/>
          <p:nvPr/>
        </p:nvSpPr>
        <p:spPr>
          <a:xfrm>
            <a:off x="2487867" y="3975932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D948F-BC05-089E-182E-2C05A55E006C}"/>
              </a:ext>
            </a:extLst>
          </p:cNvPr>
          <p:cNvSpPr/>
          <p:nvPr/>
        </p:nvSpPr>
        <p:spPr>
          <a:xfrm>
            <a:off x="1318588" y="3701612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934880-0A5A-C9AD-A540-B5974E25DBA5}"/>
              </a:ext>
            </a:extLst>
          </p:cNvPr>
          <p:cNvSpPr/>
          <p:nvPr/>
        </p:nvSpPr>
        <p:spPr>
          <a:xfrm>
            <a:off x="2487867" y="4524572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z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B1A8-494A-57AC-9E09-5C1A1ED6BBFC}"/>
              </a:ext>
            </a:extLst>
          </p:cNvPr>
          <p:cNvSpPr/>
          <p:nvPr/>
        </p:nvSpPr>
        <p:spPr>
          <a:xfrm>
            <a:off x="1318588" y="4256372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CC9052-B827-B257-E5FD-019FE14CF6C3}"/>
              </a:ext>
            </a:extLst>
          </p:cNvPr>
          <p:cNvSpPr/>
          <p:nvPr/>
        </p:nvSpPr>
        <p:spPr>
          <a:xfrm>
            <a:off x="2487867" y="3427291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04DF11-6901-DC55-1146-5991DF1E13AC}"/>
              </a:ext>
            </a:extLst>
          </p:cNvPr>
          <p:cNvSpPr/>
          <p:nvPr/>
        </p:nvSpPr>
        <p:spPr>
          <a:xfrm>
            <a:off x="3544108" y="3688292"/>
            <a:ext cx="1389960" cy="535320"/>
          </a:xfrm>
          <a:prstGeom prst="rect">
            <a:avLst/>
          </a:prstGeom>
          <a:solidFill>
            <a:srgbClr val="9900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0x+ay+bz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2E35C7-1129-930E-28BF-B1CA9A8DB354}"/>
              </a:ext>
            </a:extLst>
          </p:cNvPr>
          <p:cNvSpPr/>
          <p:nvPr/>
        </p:nvSpPr>
        <p:spPr>
          <a:xfrm>
            <a:off x="3544108" y="4250252"/>
            <a:ext cx="1389960" cy="535320"/>
          </a:xfrm>
          <a:prstGeom prst="rect">
            <a:avLst/>
          </a:prstGeom>
          <a:solidFill>
            <a:srgbClr val="9900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bx+cy+dz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33E61A-71AB-DAA9-65D2-686D5D78507E}"/>
              </a:ext>
            </a:extLst>
          </p:cNvPr>
          <p:cNvSpPr txBox="1"/>
          <p:nvPr/>
        </p:nvSpPr>
        <p:spPr>
          <a:xfrm>
            <a:off x="2219667" y="2322812"/>
            <a:ext cx="3249719" cy="711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Conv 1D, Stride =2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39C073-8E51-9F4B-FA6F-2ADC729C4BE5}"/>
              </a:ext>
            </a:extLst>
          </p:cNvPr>
          <p:cNvSpPr/>
          <p:nvPr/>
        </p:nvSpPr>
        <p:spPr>
          <a:xfrm>
            <a:off x="1318948" y="2600012"/>
            <a:ext cx="535320" cy="535320"/>
          </a:xfrm>
          <a:prstGeom prst="rect">
            <a:avLst/>
          </a:prstGeom>
          <a:solidFill>
            <a:srgbClr val="B2B2B2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CA8949-0235-49B1-FC8E-B56626836444}"/>
              </a:ext>
            </a:extLst>
          </p:cNvPr>
          <p:cNvSpPr/>
          <p:nvPr/>
        </p:nvSpPr>
        <p:spPr>
          <a:xfrm>
            <a:off x="1319308" y="5372372"/>
            <a:ext cx="535320" cy="535320"/>
          </a:xfrm>
          <a:prstGeom prst="rect">
            <a:avLst/>
          </a:prstGeom>
          <a:solidFill>
            <a:srgbClr val="B2B2B2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0</a:t>
            </a:r>
          </a:p>
        </p:txBody>
      </p: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229291D-8C1F-32AE-8180-E58767307A10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1853908" y="3407311"/>
            <a:ext cx="633959" cy="836281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B7417B5-B5A6-03F7-F231-460C6F81533C}"/>
              </a:ext>
            </a:extLst>
          </p:cNvPr>
          <p:cNvCxnSpPr>
            <a:stCxn id="10" idx="3"/>
            <a:endCxn id="7" idx="1"/>
          </p:cNvCxnSpPr>
          <p:nvPr/>
        </p:nvCxnSpPr>
        <p:spPr>
          <a:xfrm flipV="1">
            <a:off x="1853908" y="4243592"/>
            <a:ext cx="633959" cy="280440"/>
          </a:xfrm>
          <a:prstGeom prst="bentConnector3">
            <a:avLst>
              <a:gd name="adj1" fmla="val 50000"/>
            </a:avLst>
          </a:prstGeom>
          <a:noFill/>
          <a:ln w="36720">
            <a:solidFill>
              <a:srgbClr val="00CCFF"/>
            </a:solidFill>
            <a:prstDash val="solid"/>
          </a:ln>
        </p:spPr>
      </p:cxnSp>
      <p:sp>
        <p:nvSpPr>
          <p:cNvPr id="19" name="Straight Connector 18">
            <a:extLst>
              <a:ext uri="{FF2B5EF4-FFF2-40B4-BE49-F238E27FC236}">
                <a16:creationId xmlns:a16="http://schemas.microsoft.com/office/drawing/2014/main" id="{3C1A60EB-42CD-AAE7-AA74-2C924719B404}"/>
              </a:ext>
            </a:extLst>
          </p:cNvPr>
          <p:cNvSpPr/>
          <p:nvPr/>
        </p:nvSpPr>
        <p:spPr>
          <a:xfrm>
            <a:off x="3023188" y="4223252"/>
            <a:ext cx="520920" cy="36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7B93CDC-BD75-DB58-1DA0-01B070D599F6}"/>
              </a:ext>
            </a:extLst>
          </p:cNvPr>
          <p:cNvSpPr/>
          <p:nvPr/>
        </p:nvSpPr>
        <p:spPr>
          <a:xfrm>
            <a:off x="5994268" y="3720331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4FEACF-1A4D-BDE0-3349-5678581BD5D6}"/>
              </a:ext>
            </a:extLst>
          </p:cNvPr>
          <p:cNvSpPr/>
          <p:nvPr/>
        </p:nvSpPr>
        <p:spPr>
          <a:xfrm>
            <a:off x="7163548" y="3980611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0EF826C-DEEB-923E-A13C-A79E101B4C23}"/>
              </a:ext>
            </a:extLst>
          </p:cNvPr>
          <p:cNvSpPr/>
          <p:nvPr/>
        </p:nvSpPr>
        <p:spPr>
          <a:xfrm>
            <a:off x="5994268" y="4282292"/>
            <a:ext cx="535320" cy="535320"/>
          </a:xfrm>
          <a:prstGeom prst="rect">
            <a:avLst/>
          </a:prstGeom>
          <a:solidFill>
            <a:srgbClr val="FF3333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A28B312-501A-FF70-43EB-4D2D9CDB3D9A}"/>
              </a:ext>
            </a:extLst>
          </p:cNvPr>
          <p:cNvSpPr/>
          <p:nvPr/>
        </p:nvSpPr>
        <p:spPr>
          <a:xfrm>
            <a:off x="7163548" y="4529251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z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380B3-16CD-C5DD-9661-E36533847760}"/>
              </a:ext>
            </a:extLst>
          </p:cNvPr>
          <p:cNvSpPr/>
          <p:nvPr/>
        </p:nvSpPr>
        <p:spPr>
          <a:xfrm>
            <a:off x="7163548" y="3431971"/>
            <a:ext cx="535320" cy="535320"/>
          </a:xfrm>
          <a:prstGeom prst="rect">
            <a:avLst/>
          </a:prstGeom>
          <a:solidFill>
            <a:srgbClr val="6666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x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5711F2-C09F-68C5-F81A-1A8DFBB86A63}"/>
              </a:ext>
            </a:extLst>
          </p:cNvPr>
          <p:cNvSpPr/>
          <p:nvPr/>
        </p:nvSpPr>
        <p:spPr>
          <a:xfrm>
            <a:off x="8219787" y="3404972"/>
            <a:ext cx="1389960" cy="535320"/>
          </a:xfrm>
          <a:prstGeom prst="rect">
            <a:avLst/>
          </a:prstGeom>
          <a:solidFill>
            <a:srgbClr val="9900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7E758C-8F7D-7414-4F0C-E14F032F16B1}"/>
              </a:ext>
            </a:extLst>
          </p:cNvPr>
          <p:cNvSpPr/>
          <p:nvPr/>
        </p:nvSpPr>
        <p:spPr>
          <a:xfrm>
            <a:off x="8219787" y="3966931"/>
            <a:ext cx="1389960" cy="535320"/>
          </a:xfrm>
          <a:prstGeom prst="rect">
            <a:avLst/>
          </a:prstGeom>
          <a:solidFill>
            <a:srgbClr val="9900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az+bx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A193D91-C9EF-49F2-4544-857558243E04}"/>
              </a:ext>
            </a:extLst>
          </p:cNvPr>
          <p:cNvSpPr txBox="1"/>
          <p:nvPr/>
        </p:nvSpPr>
        <p:spPr>
          <a:xfrm>
            <a:off x="6895348" y="1845811"/>
            <a:ext cx="3256935" cy="798637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Transposed</a:t>
            </a:r>
            <a:r>
              <a:rPr lang="hu-HU" sz="2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 </a:t>
            </a:r>
            <a:r>
              <a:rPr lang="hu-HU" sz="2400" b="1" i="0" u="none" strike="noStrike" kern="120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Conv</a:t>
            </a:r>
            <a:r>
              <a:rPr lang="hu-HU" sz="2400" b="1" i="0" u="none" strike="noStrike" kern="120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 1D, Stride =2</a:t>
            </a:r>
          </a:p>
        </p:txBody>
      </p:sp>
      <p:sp>
        <p:nvSpPr>
          <p:cNvPr id="28" name="Straight Connector 27">
            <a:extLst>
              <a:ext uri="{FF2B5EF4-FFF2-40B4-BE49-F238E27FC236}">
                <a16:creationId xmlns:a16="http://schemas.microsoft.com/office/drawing/2014/main" id="{9B14287F-50E8-757C-45D6-2BA34841E3D9}"/>
              </a:ext>
            </a:extLst>
          </p:cNvPr>
          <p:cNvSpPr/>
          <p:nvPr/>
        </p:nvSpPr>
        <p:spPr>
          <a:xfrm>
            <a:off x="7698868" y="4227932"/>
            <a:ext cx="520919" cy="36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29" name="Straight Connector 28">
            <a:extLst>
              <a:ext uri="{FF2B5EF4-FFF2-40B4-BE49-F238E27FC236}">
                <a16:creationId xmlns:a16="http://schemas.microsoft.com/office/drawing/2014/main" id="{06911E6C-7D81-4B6A-239D-76856DA04C0C}"/>
              </a:ext>
            </a:extLst>
          </p:cNvPr>
          <p:cNvSpPr/>
          <p:nvPr/>
        </p:nvSpPr>
        <p:spPr>
          <a:xfrm>
            <a:off x="6529588" y="4259251"/>
            <a:ext cx="633960" cy="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51B0CF7-1240-9992-FD6D-8E7E14D28719}"/>
              </a:ext>
            </a:extLst>
          </p:cNvPr>
          <p:cNvSpPr/>
          <p:nvPr/>
        </p:nvSpPr>
        <p:spPr>
          <a:xfrm>
            <a:off x="8220148" y="4520972"/>
            <a:ext cx="1389960" cy="535320"/>
          </a:xfrm>
          <a:prstGeom prst="rect">
            <a:avLst/>
          </a:prstGeom>
          <a:solidFill>
            <a:srgbClr val="9900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by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F483020-B4DF-2485-FF3B-151F5A6ACC38}"/>
              </a:ext>
            </a:extLst>
          </p:cNvPr>
          <p:cNvSpPr/>
          <p:nvPr/>
        </p:nvSpPr>
        <p:spPr>
          <a:xfrm>
            <a:off x="8220148" y="5082932"/>
            <a:ext cx="1389960" cy="535320"/>
          </a:xfrm>
          <a:prstGeom prst="rect">
            <a:avLst/>
          </a:prstGeom>
          <a:solidFill>
            <a:srgbClr val="999999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bz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BA253DC-0843-1050-04AE-5E22B5E4F0AC}"/>
              </a:ext>
            </a:extLst>
          </p:cNvPr>
          <p:cNvSpPr/>
          <p:nvPr/>
        </p:nvSpPr>
        <p:spPr>
          <a:xfrm>
            <a:off x="8220148" y="2865332"/>
            <a:ext cx="1389960" cy="535320"/>
          </a:xfrm>
          <a:prstGeom prst="rect">
            <a:avLst/>
          </a:prstGeom>
          <a:solidFill>
            <a:srgbClr val="9900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360" tIns="54360" rIns="99360" bIns="54360" anchor="ctr" anchorCtr="0" compatLnSpc="0"/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Droid Sans Fallback" pitchFamily="2"/>
                <a:cs typeface="FreeSans" pitchFamily="2"/>
              </a:rPr>
              <a:t>ax</a:t>
            </a:r>
          </a:p>
        </p:txBody>
      </p:sp>
      <p:sp>
        <p:nvSpPr>
          <p:cNvPr id="33" name="Straight Connector 32">
            <a:extLst>
              <a:ext uri="{FF2B5EF4-FFF2-40B4-BE49-F238E27FC236}">
                <a16:creationId xmlns:a16="http://schemas.microsoft.com/office/drawing/2014/main" id="{96A4D10B-3E45-BF53-0323-0F68B2985570}"/>
              </a:ext>
            </a:extLst>
          </p:cNvPr>
          <p:cNvSpPr/>
          <p:nvPr/>
        </p:nvSpPr>
        <p:spPr>
          <a:xfrm flipV="1">
            <a:off x="7846828" y="5618252"/>
            <a:ext cx="457200" cy="799560"/>
          </a:xfrm>
          <a:prstGeom prst="line">
            <a:avLst/>
          </a:prstGeom>
          <a:noFill/>
          <a:ln w="36720">
            <a:solidFill>
              <a:srgbClr val="00CCFF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hangingPunct="0">
              <a:buNone/>
              <a:tabLst/>
            </a:pPr>
            <a:endParaRPr lang="hu-HU" sz="240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1F41D4C-8F91-7D3A-70E0-FAD4DB392FA5}"/>
              </a:ext>
            </a:extLst>
          </p:cNvPr>
          <p:cNvSpPr txBox="1"/>
          <p:nvPr/>
        </p:nvSpPr>
        <p:spPr>
          <a:xfrm>
            <a:off x="6791668" y="6326371"/>
            <a:ext cx="3249719" cy="7117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24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Levágjuk</a:t>
            </a:r>
          </a:p>
        </p:txBody>
      </p:sp>
    </p:spTree>
    <p:extLst>
      <p:ext uri="{BB962C8B-B14F-4D97-AF65-F5344CB8AC3E}">
        <p14:creationId xmlns:p14="http://schemas.microsoft.com/office/powerpoint/2010/main" val="389826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26826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Transzponált Konvolúció</a:t>
            </a:r>
            <a:endParaRPr lang="en-H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DD830-18BC-2606-698D-1200FE76DA5F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149514" y="1328400"/>
                <a:ext cx="6329160" cy="263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𝑐𝑦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𝑋𝑎</m:t>
                      </m:r>
                    </m:oMath>
                  </m:oMathPara>
                </a14:m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99DD830-18BC-2606-698D-1200FE76D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14" y="1328400"/>
                <a:ext cx="6329160" cy="2636999"/>
              </a:xfrm>
              <a:prstGeom prst="rect">
                <a:avLst/>
              </a:prstGeom>
              <a:blipFill>
                <a:blip r:embed="rId2"/>
                <a:stretch>
                  <a:fillRect r="-3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BE7D1E-EA1F-D624-2B02-F5A50A5C32F8}"/>
                  </a:ext>
                </a:extLst>
              </p:cNvPr>
              <p:cNvSpPr txBox="1">
                <a:spLocks noResize="1"/>
              </p:cNvSpPr>
              <p:nvPr/>
            </p:nvSpPr>
            <p:spPr>
              <a:xfrm>
                <a:off x="3980754" y="4115160"/>
                <a:ext cx="5577840" cy="27428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anchor="ctr" compatLnSpc="0">
                <a:noAutofit/>
              </a:bodyPr>
              <a:lstStyle/>
              <a:p>
                <a:pPr lvl="0" hangingPunct="0"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𝑎𝑦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𝑎𝑧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𝑏𝑦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𝑏𝑧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𝑐𝑦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𝑐𝑧</m:t>
                                </m:r>
                                <m: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𝑑𝑧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40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6BE7D1E-EA1F-D624-2B02-F5A50A5C32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754" y="4115160"/>
                <a:ext cx="5577840" cy="27428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8505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Gond: Artifact-ek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42011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“Checkerboarding”</a:t>
            </a:r>
            <a:endParaRPr lang="hu-H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212BF5-6491-3787-0B31-D4DB63180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605939"/>
            <a:ext cx="5819775" cy="15144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43FF96C-180F-9953-9402-B4E59FDD3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43" y="3647182"/>
            <a:ext cx="9704852" cy="24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93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DUC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437377" y="1420118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sv-SE" sz="2200" dirty="0"/>
              <a:t>Dense upsampling convolution</a:t>
            </a:r>
          </a:p>
          <a:p>
            <a:pPr lvl="1"/>
            <a:r>
              <a:rPr lang="sv-SE" sz="2000" dirty="0"/>
              <a:t>Kicsit jobb, de lassabb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412E6FF7-34E6-AFD9-7367-661D513E2CB5}"/>
              </a:ext>
            </a:extLst>
          </p:cNvPr>
          <p:cNvSpPr/>
          <p:nvPr/>
        </p:nvSpPr>
        <p:spPr>
          <a:xfrm>
            <a:off x="3826835" y="2977856"/>
            <a:ext cx="713880" cy="1449360"/>
          </a:xfrm>
          <a:custGeom>
            <a:avLst>
              <a:gd name="f0" fmla="val 11789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A02F2DF-4C38-2F95-9B97-EBEB89531FE1}"/>
              </a:ext>
            </a:extLst>
          </p:cNvPr>
          <p:cNvSpPr/>
          <p:nvPr/>
        </p:nvSpPr>
        <p:spPr>
          <a:xfrm>
            <a:off x="5682635" y="2977856"/>
            <a:ext cx="1427400" cy="1449360"/>
          </a:xfrm>
          <a:custGeom>
            <a:avLst>
              <a:gd name="f0" fmla="val 6223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C3B603C-43D2-A552-538C-2B939AB93333}"/>
              </a:ext>
            </a:extLst>
          </p:cNvPr>
          <p:cNvSpPr/>
          <p:nvPr/>
        </p:nvSpPr>
        <p:spPr>
          <a:xfrm>
            <a:off x="8394514" y="1817935"/>
            <a:ext cx="1276920" cy="3044160"/>
          </a:xfrm>
          <a:custGeom>
            <a:avLst>
              <a:gd name="f0" fmla="val 1735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-2147483647"/>
              <a:gd name="f9" fmla="val 2147483647"/>
              <a:gd name="f10" fmla="val 21600"/>
              <a:gd name="f11" fmla="+- 0 0 0"/>
              <a:gd name="f12" fmla="abs f4"/>
              <a:gd name="f13" fmla="abs f5"/>
              <a:gd name="f14" fmla="abs f6"/>
              <a:gd name="f15" fmla="pin 0 f0 21600"/>
              <a:gd name="f16" fmla="*/ f11 f1 1"/>
              <a:gd name="f17" fmla="?: f12 f4 1"/>
              <a:gd name="f18" fmla="?: f13 f5 1"/>
              <a:gd name="f19" fmla="?: f14 f6 1"/>
              <a:gd name="f20" fmla="val f15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+- f7 f20 0"/>
              <a:gd name="f27" fmla="+- f21 0 f2"/>
              <a:gd name="f28" fmla="min f23 f22"/>
              <a:gd name="f29" fmla="*/ f24 1 f19"/>
              <a:gd name="f30" fmla="*/ f25 1 f19"/>
              <a:gd name="f31" fmla="+- f30 0 f20"/>
              <a:gd name="f32" fmla="+- f29 0 f20"/>
              <a:gd name="f33" fmla="+- f29 0 f26"/>
              <a:gd name="f34" fmla="+- f30 0 f26"/>
              <a:gd name="f35" fmla="val f29"/>
              <a:gd name="f36" fmla="val f30"/>
              <a:gd name="f37" fmla="*/ f7 f28 1"/>
              <a:gd name="f38" fmla="*/ f15 f28 1"/>
              <a:gd name="f39" fmla="*/ f26 f28 1"/>
              <a:gd name="f40" fmla="*/ f30 f28 1"/>
              <a:gd name="f41" fmla="*/ f29 f28 1"/>
              <a:gd name="f42" fmla="*/ f33 1 2"/>
              <a:gd name="f43" fmla="*/ f34 1 2"/>
              <a:gd name="f44" fmla="*/ f32 f28 1"/>
              <a:gd name="f45" fmla="*/ f36 f28 1"/>
              <a:gd name="f46" fmla="*/ f35 f28 1"/>
              <a:gd name="f47" fmla="*/ f31 f28 1"/>
              <a:gd name="f48" fmla="+- f26 f42 0"/>
              <a:gd name="f49" fmla="+- f26 f43 0"/>
              <a:gd name="f50" fmla="*/ f42 f28 1"/>
              <a:gd name="f51" fmla="*/ f43 f28 1"/>
              <a:gd name="f52" fmla="*/ f48 f28 1"/>
              <a:gd name="f53" fmla="*/ f49 f28 1"/>
            </a:gdLst>
            <a:ahLst>
              <a:ahXY gdRefY="f0" minY="f7" maxY="f10">
                <a:pos x="f37" y="f3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2" y="f37"/>
              </a:cxn>
              <a:cxn ang="f27">
                <a:pos x="f50" y="f39"/>
              </a:cxn>
              <a:cxn ang="f27">
                <a:pos x="f37" y="f53"/>
              </a:cxn>
              <a:cxn ang="f27">
                <a:pos x="f50" y="f40"/>
              </a:cxn>
              <a:cxn ang="f27">
                <a:pos x="f44" y="f53"/>
              </a:cxn>
              <a:cxn ang="f27">
                <a:pos x="f41" y="f51"/>
              </a:cxn>
            </a:cxnLst>
            <a:rect l="f37" t="f39" r="f44" b="f45"/>
            <a:pathLst>
              <a:path>
                <a:moveTo>
                  <a:pt x="f37" y="f45"/>
                </a:moveTo>
                <a:lnTo>
                  <a:pt x="f37" y="f39"/>
                </a:lnTo>
                <a:lnTo>
                  <a:pt x="f39" y="f37"/>
                </a:lnTo>
                <a:lnTo>
                  <a:pt x="f46" y="f37"/>
                </a:lnTo>
                <a:lnTo>
                  <a:pt x="f46" y="f47"/>
                </a:lnTo>
                <a:lnTo>
                  <a:pt x="f44" y="f45"/>
                </a:lnTo>
                <a:close/>
              </a:path>
              <a:path>
                <a:moveTo>
                  <a:pt x="f37" y="f39"/>
                </a:moveTo>
                <a:lnTo>
                  <a:pt x="f39" y="f37"/>
                </a:lnTo>
                <a:lnTo>
                  <a:pt x="f46" y="f37"/>
                </a:lnTo>
                <a:lnTo>
                  <a:pt x="f44" y="f39"/>
                </a:lnTo>
                <a:close/>
              </a:path>
              <a:path>
                <a:moveTo>
                  <a:pt x="f44" y="f45"/>
                </a:moveTo>
                <a:lnTo>
                  <a:pt x="f44" y="f39"/>
                </a:lnTo>
                <a:lnTo>
                  <a:pt x="f46" y="f37"/>
                </a:lnTo>
                <a:lnTo>
                  <a:pt x="f46" y="f47"/>
                </a:lnTo>
                <a:close/>
              </a:path>
            </a:pathLst>
          </a:custGeom>
          <a:solidFill>
            <a:srgbClr val="00CCFF"/>
          </a:solidFill>
          <a:ln w="18360">
            <a:solidFill>
              <a:srgbClr val="000000"/>
            </a:solidFill>
            <a:prstDash val="solid"/>
          </a:ln>
        </p:spPr>
        <p:txBody>
          <a:bodyPr wrap="none" lIns="99000" tIns="54000" rIns="99000" bIns="540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solidFill>
                <a:srgbClr val="FFFFFF"/>
              </a:solidFill>
              <a:latin typeface="Times New Roman" pitchFamily="18"/>
              <a:ea typeface="Droid Sans Fallback" pitchFamily="2"/>
              <a:cs typeface="FreeSans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B167FD-F61A-A843-5280-DCBC68ECB232}"/>
              </a:ext>
            </a:extLst>
          </p:cNvPr>
          <p:cNvSpPr txBox="1"/>
          <p:nvPr/>
        </p:nvSpPr>
        <p:spPr>
          <a:xfrm>
            <a:off x="3541715" y="4427216"/>
            <a:ext cx="2426760" cy="664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DxHxW</a:t>
            </a:r>
          </a:p>
        </p:txBody>
      </p:sp>
      <p:sp>
        <p:nvSpPr>
          <p:cNvPr id="11" name="Straight Connector 10">
            <a:extLst>
              <a:ext uri="{FF2B5EF4-FFF2-40B4-BE49-F238E27FC236}">
                <a16:creationId xmlns:a16="http://schemas.microsoft.com/office/drawing/2014/main" id="{0F773BCE-AA27-61A8-36B6-2AC50C45FE4C}"/>
              </a:ext>
            </a:extLst>
          </p:cNvPr>
          <p:cNvSpPr/>
          <p:nvPr/>
        </p:nvSpPr>
        <p:spPr>
          <a:xfrm>
            <a:off x="4540715" y="3702536"/>
            <a:ext cx="114192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algn="ctr" hangingPunct="0">
              <a:buNone/>
              <a:tabLst/>
            </a:pPr>
            <a:r>
              <a:rPr lang="en-US" sz="2000" dirty="0">
                <a:latin typeface="Times New Roman" pitchFamily="18"/>
                <a:ea typeface="Arial Unicode MS" pitchFamily="2"/>
                <a:cs typeface="Tahoma" pitchFamily="2"/>
              </a:rPr>
              <a:t>              </a:t>
            </a:r>
            <a:r>
              <a:rPr lang="hu-HU" sz="2000" dirty="0" err="1">
                <a:latin typeface="Times New Roman" pitchFamily="18"/>
                <a:ea typeface="Arial Unicode MS" pitchFamily="2"/>
                <a:cs typeface="Tahoma" pitchFamily="2"/>
              </a:rPr>
              <a:t>Conv</a:t>
            </a:r>
            <a:endParaRPr lang="hu-HU" sz="2000" dirty="0">
              <a:latin typeface="Times New Roman" pitchFamily="18"/>
              <a:ea typeface="Arial Unicode MS" pitchFamily="2"/>
              <a:cs typeface="Tahoma" pitchFamily="2"/>
            </a:endParaRPr>
          </a:p>
          <a:p>
            <a:pPr lvl="0" algn="ctr" hangingPunct="0">
              <a:buNone/>
              <a:tabLst/>
            </a:pPr>
            <a:endParaRPr lang="hu-HU" sz="2400" dirty="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ED4C1C7F-C5D9-7035-88E3-95EF8ADD7ECA}"/>
              </a:ext>
            </a:extLst>
          </p:cNvPr>
          <p:cNvSpPr/>
          <p:nvPr/>
        </p:nvSpPr>
        <p:spPr>
          <a:xfrm>
            <a:off x="7110035" y="3702536"/>
            <a:ext cx="1284840" cy="0"/>
          </a:xfrm>
          <a:prstGeom prst="line">
            <a:avLst/>
          </a:prstGeom>
          <a:noFill/>
          <a:ln w="36720">
            <a:solidFill>
              <a:srgbClr val="FF3333"/>
            </a:solidFill>
            <a:prstDash val="solid"/>
            <a:tailEnd type="arrow"/>
          </a:ln>
        </p:spPr>
        <p:txBody>
          <a:bodyPr wrap="none" lIns="108360" tIns="63360" rIns="108360" bIns="63360" anchor="ctr" compatLnSpc="0"/>
          <a:lstStyle/>
          <a:p>
            <a:pPr lvl="0" algn="ctr" hangingPunct="0">
              <a:buNone/>
              <a:tabLst/>
            </a:pPr>
            <a:r>
              <a:rPr lang="en-US" sz="2000" dirty="0">
                <a:latin typeface="Times New Roman" pitchFamily="18"/>
                <a:ea typeface="Arial Unicode MS" pitchFamily="2"/>
                <a:cs typeface="Tahoma" pitchFamily="2"/>
              </a:rPr>
              <a:t>                  </a:t>
            </a:r>
            <a:r>
              <a:rPr lang="hu-HU" sz="2000" dirty="0">
                <a:latin typeface="Times New Roman" pitchFamily="18"/>
                <a:ea typeface="Arial Unicode MS" pitchFamily="2"/>
                <a:cs typeface="Tahoma" pitchFamily="2"/>
              </a:rPr>
              <a:t>Rendezés</a:t>
            </a:r>
          </a:p>
          <a:p>
            <a:pPr lvl="0" algn="ctr" hangingPunct="0">
              <a:buNone/>
              <a:tabLst/>
            </a:pPr>
            <a:endParaRPr lang="hu-HU" sz="2400" dirty="0"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A3F295-3684-EC31-F267-193A56D13E54}"/>
              </a:ext>
            </a:extLst>
          </p:cNvPr>
          <p:cNvSpPr txBox="1"/>
          <p:nvPr/>
        </p:nvSpPr>
        <p:spPr>
          <a:xfrm>
            <a:off x="5644835" y="4469696"/>
            <a:ext cx="2426400" cy="664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(4*D)xHxW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6BC4D-5CC2-D9B4-14A3-EC65F9CD02DA}"/>
              </a:ext>
            </a:extLst>
          </p:cNvPr>
          <p:cNvSpPr txBox="1"/>
          <p:nvPr/>
        </p:nvSpPr>
        <p:spPr>
          <a:xfrm>
            <a:off x="8064395" y="5018336"/>
            <a:ext cx="2426760" cy="6649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800" b="1" i="0" u="none" strike="noStrike" kern="120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Droid Sans Fallback" pitchFamily="2"/>
                <a:cs typeface="FreeSans" pitchFamily="2"/>
              </a:rPr>
              <a:t>Dx2Hx2W</a:t>
            </a:r>
          </a:p>
        </p:txBody>
      </p:sp>
    </p:spTree>
    <p:extLst>
      <p:ext uri="{BB962C8B-B14F-4D97-AF65-F5344CB8AC3E}">
        <p14:creationId xmlns:p14="http://schemas.microsoft.com/office/powerpoint/2010/main" val="243213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267F-FD55-49A7-921F-FAE46DE37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64747"/>
            <a:ext cx="9905998" cy="1065451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Egyéb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megoldások</a:t>
            </a:r>
            <a:endParaRPr lang="en-HU" dirty="0">
              <a:solidFill>
                <a:schemeClr val="tx1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BDD770B-9511-F233-502C-85EB9E150CC5}"/>
              </a:ext>
            </a:extLst>
          </p:cNvPr>
          <p:cNvSpPr txBox="1">
            <a:spLocks/>
          </p:cNvSpPr>
          <p:nvPr/>
        </p:nvSpPr>
        <p:spPr>
          <a:xfrm>
            <a:off x="353938" y="1494942"/>
            <a:ext cx="9071640" cy="5639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err="1"/>
              <a:t>Hagyományos</a:t>
            </a:r>
            <a:r>
              <a:rPr lang="en-US" sz="2200" dirty="0"/>
              <a:t> (</a:t>
            </a:r>
            <a:r>
              <a:rPr lang="en-US" sz="2200" dirty="0" err="1"/>
              <a:t>Bilineáris</a:t>
            </a:r>
            <a:r>
              <a:rPr lang="en-US" sz="2200" dirty="0"/>
              <a:t>) </a:t>
            </a:r>
            <a:r>
              <a:rPr lang="en-US" sz="2200" dirty="0" err="1"/>
              <a:t>Interpoláció</a:t>
            </a:r>
            <a:r>
              <a:rPr lang="en-US" sz="2200" dirty="0"/>
              <a:t> + Conv</a:t>
            </a:r>
          </a:p>
          <a:p>
            <a:pPr lvl="1"/>
            <a:r>
              <a:rPr lang="en-US" dirty="0" err="1"/>
              <a:t>Talán</a:t>
            </a:r>
            <a:r>
              <a:rPr lang="en-US" dirty="0"/>
              <a:t> a </a:t>
            </a:r>
            <a:r>
              <a:rPr lang="en-US" dirty="0" err="1"/>
              <a:t>legegyszerűbb</a:t>
            </a:r>
            <a:endParaRPr lang="en-US" dirty="0"/>
          </a:p>
          <a:p>
            <a:r>
              <a:rPr lang="en-US" dirty="0" err="1"/>
              <a:t>Unpooling</a:t>
            </a:r>
            <a:r>
              <a:rPr lang="en-US" dirty="0"/>
              <a:t> + Conv</a:t>
            </a:r>
          </a:p>
          <a:p>
            <a:r>
              <a:rPr lang="en-US" dirty="0"/>
              <a:t>Conv + Interleave</a:t>
            </a:r>
          </a:p>
          <a:p>
            <a:r>
              <a:rPr lang="en-US" dirty="0" err="1"/>
              <a:t>Transfomer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Q: </a:t>
            </a:r>
            <a:r>
              <a:rPr lang="en-US" dirty="0" err="1"/>
              <a:t>Nagyobb</a:t>
            </a:r>
            <a:r>
              <a:rPr lang="en-US" dirty="0"/>
              <a:t> </a:t>
            </a:r>
            <a:r>
              <a:rPr lang="en-US" dirty="0" err="1"/>
              <a:t>skála</a:t>
            </a:r>
            <a:endParaRPr lang="en-US" dirty="0"/>
          </a:p>
          <a:p>
            <a:pPr lvl="1"/>
            <a:r>
              <a:rPr lang="en-US" dirty="0"/>
              <a:t>K, V: </a:t>
            </a:r>
            <a:r>
              <a:rPr lang="en-US" dirty="0" err="1"/>
              <a:t>Kisebb</a:t>
            </a:r>
            <a:r>
              <a:rPr lang="en-US" dirty="0"/>
              <a:t> </a:t>
            </a:r>
            <a:r>
              <a:rPr lang="en-US" dirty="0" err="1"/>
              <a:t>skála</a:t>
            </a:r>
            <a:endParaRPr lang="hu-H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8A3D34-81BB-3DE5-02BA-66C46DB52E9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518126" y="2845598"/>
            <a:ext cx="6242024" cy="3692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240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{39324BA3-E8D1-B640-BE44-B463AFFC2D88}tf10001063</Template>
  <TotalTime>3022</TotalTime>
  <Words>420</Words>
  <Application>Microsoft Office PowerPoint</Application>
  <PresentationFormat>Widescreen</PresentationFormat>
  <Paragraphs>158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Times New Roman</vt:lpstr>
      <vt:lpstr>Mesh</vt:lpstr>
      <vt:lpstr>Szegmentáció</vt:lpstr>
      <vt:lpstr>Szegmentáció Típusai</vt:lpstr>
      <vt:lpstr>Szemantikus</vt:lpstr>
      <vt:lpstr>Unpooling</vt:lpstr>
      <vt:lpstr>Transzponált Konvolúció</vt:lpstr>
      <vt:lpstr>Transzponált Konvolúció</vt:lpstr>
      <vt:lpstr>Gond: Artifact-ek</vt:lpstr>
      <vt:lpstr>DUC</vt:lpstr>
      <vt:lpstr>Egyéb megoldások</vt:lpstr>
      <vt:lpstr>Még fontos trükkök</vt:lpstr>
      <vt:lpstr>Még fontos trükkök</vt:lpstr>
      <vt:lpstr>Conditional Random Field (CRF)</vt:lpstr>
      <vt:lpstr>Conditional Random Field</vt:lpstr>
      <vt:lpstr>Conditional Random Field</vt:lpstr>
      <vt:lpstr>PowerPoint Presentation</vt:lpstr>
      <vt:lpstr>Loss függvények</vt:lpstr>
      <vt:lpstr>Instance Segmentation</vt:lpstr>
      <vt:lpstr>Panoptic Segmentation</vt:lpstr>
      <vt:lpstr>Efficient PS</vt:lpstr>
      <vt:lpstr>Fúzió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Tansformer Hálózatok</dc:title>
  <dc:creator>Szemenyei Márton</dc:creator>
  <cp:lastModifiedBy>Márton Szemenyei</cp:lastModifiedBy>
  <cp:revision>58</cp:revision>
  <dcterms:created xsi:type="dcterms:W3CDTF">2023-03-14T06:49:27Z</dcterms:created>
  <dcterms:modified xsi:type="dcterms:W3CDTF">2023-09-04T06:05:04Z</dcterms:modified>
</cp:coreProperties>
</file>